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538" r:id="rId3"/>
    <p:sldId id="540" r:id="rId4"/>
    <p:sldId id="328" r:id="rId5"/>
    <p:sldId id="431" r:id="rId6"/>
    <p:sldId id="520" r:id="rId7"/>
    <p:sldId id="533" r:id="rId8"/>
    <p:sldId id="541" r:id="rId9"/>
    <p:sldId id="525" r:id="rId10"/>
    <p:sldId id="531" r:id="rId11"/>
    <p:sldId id="506" r:id="rId12"/>
    <p:sldId id="523" r:id="rId13"/>
    <p:sldId id="534" r:id="rId14"/>
    <p:sldId id="536" r:id="rId15"/>
    <p:sldId id="537" r:id="rId16"/>
    <p:sldId id="530" r:id="rId17"/>
    <p:sldId id="539" r:id="rId18"/>
    <p:sldId id="311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A5"/>
    <a:srgbClr val="00682F"/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23" autoAdjust="0"/>
  </p:normalViewPr>
  <p:slideViewPr>
    <p:cSldViewPr>
      <p:cViewPr varScale="1">
        <p:scale>
          <a:sx n="103" d="100"/>
          <a:sy n="103" d="100"/>
        </p:scale>
        <p:origin x="42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VUT\Post.doc\Clanky\2019\Tur&#237;n\Li-ion%20zastoupen&#237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VUT\Post.doc\Clanky\2019\Tur&#237;n\Li-ion%20zastoupen&#237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VUT\Post.doc\Clanky\2019\Tur&#237;n\Li-ion%20zastoupen&#237;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VUT\Post.doc\Clanky\2019\Tur&#237;n\Li-ion%20zastoupen&#237;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VUT\Post.doc\Clanky\2019\Tur&#237;n\Li-ion%20zastoupen&#237;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7557221765189798"/>
          <c:y val="0.14803258967629046"/>
          <c:w val="0.68865655972107964"/>
          <c:h val="0.80104148439778367"/>
        </c:manualLayout>
      </c:layout>
      <c:pieChart>
        <c:varyColors val="1"/>
        <c:ser>
          <c:idx val="0"/>
          <c:order val="0"/>
          <c:tx>
            <c:strRef>
              <c:f>List2!$L$1</c:f>
              <c:strCache>
                <c:ptCount val="1"/>
                <c:pt idx="0">
                  <c:v>2018 - 160 GWh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F6E-4032-81C3-E9E256C919D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F6E-4032-81C3-E9E256C919DF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F6E-4032-81C3-E9E256C919DF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F6E-4032-81C3-E9E256C919DF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F6E-4032-81C3-E9E256C919DF}"/>
              </c:ext>
            </c:extLst>
          </c:dPt>
          <c:dLbls>
            <c:dLbl>
              <c:idx val="0"/>
              <c:layout>
                <c:manualLayout>
                  <c:x val="-0.11949747326360324"/>
                  <c:y val="-0.1239999039754177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786053982058207"/>
                      <c:h val="0.26259259259259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F6E-4032-81C3-E9E256C919DF}"/>
                </c:ext>
              </c:extLst>
            </c:dLbl>
            <c:dLbl>
              <c:idx val="1"/>
              <c:layout>
                <c:manualLayout>
                  <c:x val="0.13858079680338464"/>
                  <c:y val="-2.259570450035209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427845026834334"/>
                      <c:h val="0.324768518518518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F6E-4032-81C3-E9E256C919DF}"/>
                </c:ext>
              </c:extLst>
            </c:dLbl>
            <c:dLbl>
              <c:idx val="2"/>
              <c:layout>
                <c:manualLayout>
                  <c:x val="0.1889809221608493"/>
                  <c:y val="0.18989325267268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820879852704971"/>
                      <c:h val="0.177356321839080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F6E-4032-81C3-E9E256C919D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CF6E-4032-81C3-E9E256C919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List2!$I$2:$I$6</c:f>
              <c:strCache>
                <c:ptCount val="4"/>
                <c:pt idx="0">
                  <c:v>Electromobility</c:v>
                </c:pt>
                <c:pt idx="1">
                  <c:v>Electronic devices</c:v>
                </c:pt>
                <c:pt idx="2">
                  <c:v>Others</c:v>
                </c:pt>
                <c:pt idx="3">
                  <c:v>ESS</c:v>
                </c:pt>
              </c:strCache>
            </c:strRef>
          </c:cat>
          <c:val>
            <c:numRef>
              <c:f>List2!$J$2:$J$6</c:f>
              <c:numCache>
                <c:formatCode>0%</c:formatCode>
                <c:ptCount val="5"/>
                <c:pt idx="0">
                  <c:v>0.64</c:v>
                </c:pt>
                <c:pt idx="1">
                  <c:v>0.2</c:v>
                </c:pt>
                <c:pt idx="2">
                  <c:v>0.11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F6E-4032-81C3-E9E256C919DF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7557221765189798"/>
          <c:y val="0.14803258967629046"/>
          <c:w val="0.68865655972107964"/>
          <c:h val="0.80104148439778367"/>
        </c:manualLayout>
      </c:layout>
      <c:pieChart>
        <c:varyColors val="1"/>
        <c:ser>
          <c:idx val="0"/>
          <c:order val="0"/>
          <c:tx>
            <c:strRef>
              <c:f>List2!$B$1</c:f>
              <c:strCache>
                <c:ptCount val="1"/>
                <c:pt idx="0">
                  <c:v>2000 - 2 GWh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728-4FF8-AEEE-72D1D55D8B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728-4FF8-AEEE-72D1D55D8B6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728-4FF8-AEEE-72D1D55D8B64}"/>
              </c:ext>
            </c:extLst>
          </c:dPt>
          <c:dLbls>
            <c:dLbl>
              <c:idx val="0"/>
              <c:layout>
                <c:manualLayout>
                  <c:x val="-0.18393981422787481"/>
                  <c:y val="0.2071512732801216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65655972107965"/>
                      <c:h val="0.268773946360153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728-4FF8-AEEE-72D1D55D8B64}"/>
                </c:ext>
              </c:extLst>
            </c:dLbl>
            <c:dLbl>
              <c:idx val="2"/>
              <c:layout>
                <c:manualLayout>
                  <c:x val="0.23904272562999121"/>
                  <c:y val="-0.132677689091600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5-1728-4FF8-AEEE-72D1D55D8B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List2!$A$2:$A$4</c:f>
              <c:strCache>
                <c:ptCount val="3"/>
                <c:pt idx="0">
                  <c:v>
Portable Electronics</c:v>
                </c:pt>
                <c:pt idx="1">
                  <c:v>Cell phones</c:v>
                </c:pt>
                <c:pt idx="2">
                  <c:v>Portable PC</c:v>
                </c:pt>
              </c:strCache>
            </c:strRef>
          </c:cat>
          <c:val>
            <c:numRef>
              <c:f>List2!$B$2:$B$4</c:f>
              <c:numCache>
                <c:formatCode>0%</c:formatCode>
                <c:ptCount val="3"/>
                <c:pt idx="0">
                  <c:v>0.17</c:v>
                </c:pt>
                <c:pt idx="1">
                  <c:v>0.17</c:v>
                </c:pt>
                <c:pt idx="2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28-4FF8-AEEE-72D1D55D8B64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7557221765189798"/>
          <c:y val="0.14803258967629046"/>
          <c:w val="0.68865655972107964"/>
          <c:h val="0.80104148439778367"/>
        </c:manualLayout>
      </c:layout>
      <c:pieChart>
        <c:varyColors val="1"/>
        <c:ser>
          <c:idx val="0"/>
          <c:order val="0"/>
          <c:tx>
            <c:strRef>
              <c:f>List2!$L$1</c:f>
              <c:strCache>
                <c:ptCount val="1"/>
                <c:pt idx="0">
                  <c:v>2018 - 160 GWh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3C2-4806-9A9A-9442BCD79AF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3C2-4806-9A9A-9442BCD79AF5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3C2-4806-9A9A-9442BCD79AF5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3C2-4806-9A9A-9442BCD79AF5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3C2-4806-9A9A-9442BCD79AF5}"/>
              </c:ext>
            </c:extLst>
          </c:dPt>
          <c:dLbls>
            <c:dLbl>
              <c:idx val="0"/>
              <c:layout>
                <c:manualLayout>
                  <c:x val="-0.12221617479273865"/>
                  <c:y val="6.299192235164696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262214173743562"/>
                      <c:h val="0.262592487013809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3C2-4806-9A9A-9442BCD79AF5}"/>
                </c:ext>
              </c:extLst>
            </c:dLbl>
            <c:dLbl>
              <c:idx val="1"/>
              <c:layout>
                <c:manualLayout>
                  <c:x val="0.16644143348044732"/>
                  <c:y val="-3.50883694412770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427845026834334"/>
                      <c:h val="0.324768518518518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3C2-4806-9A9A-9442BCD79AF5}"/>
                </c:ext>
              </c:extLst>
            </c:dLbl>
            <c:dLbl>
              <c:idx val="2"/>
              <c:layout>
                <c:manualLayout>
                  <c:x val="0.16557899862202227"/>
                  <c:y val="-3.75367414164450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820879852704971"/>
                      <c:h val="0.177356321839080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3C2-4806-9A9A-9442BCD79AF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E3C2-4806-9A9A-9442BCD79A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List2!$K$2:$K$6</c:f>
              <c:strCache>
                <c:ptCount val="5"/>
                <c:pt idx="0">
                  <c:v>Elektromobility (China)</c:v>
                </c:pt>
                <c:pt idx="1">
                  <c:v>Elektromobility (Excl.China)</c:v>
                </c:pt>
                <c:pt idx="2">
                  <c:v>Electronic devices</c:v>
                </c:pt>
                <c:pt idx="3">
                  <c:v>Others</c:v>
                </c:pt>
                <c:pt idx="4">
                  <c:v>ESS</c:v>
                </c:pt>
              </c:strCache>
            </c:strRef>
          </c:cat>
          <c:val>
            <c:numRef>
              <c:f>List2!$L$2:$L$6</c:f>
              <c:numCache>
                <c:formatCode>0%</c:formatCode>
                <c:ptCount val="5"/>
                <c:pt idx="0">
                  <c:v>0.44</c:v>
                </c:pt>
                <c:pt idx="1">
                  <c:v>0.2</c:v>
                </c:pt>
                <c:pt idx="2">
                  <c:v>0.2</c:v>
                </c:pt>
                <c:pt idx="3">
                  <c:v>0.11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3C2-4806-9A9A-9442BCD79AF5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7557221765189798"/>
          <c:y val="0.14803258967629046"/>
          <c:w val="0.68865655972107964"/>
          <c:h val="0.80104148439778367"/>
        </c:manualLayout>
      </c:layout>
      <c:pieChart>
        <c:varyColors val="1"/>
        <c:ser>
          <c:idx val="0"/>
          <c:order val="0"/>
          <c:tx>
            <c:strRef>
              <c:f>List2!$L$1</c:f>
              <c:strCache>
                <c:ptCount val="1"/>
                <c:pt idx="0">
                  <c:v>2018 - 160 GWh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B25-474F-8839-B5473048FF2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B25-474F-8839-B5473048FF2B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B25-474F-8839-B5473048FF2B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B25-474F-8839-B5473048FF2B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B25-474F-8839-B5473048FF2B}"/>
              </c:ext>
            </c:extLst>
          </c:dPt>
          <c:dLbls>
            <c:dLbl>
              <c:idx val="0"/>
              <c:layout>
                <c:manualLayout>
                  <c:x val="-0.12041127423877733"/>
                  <c:y val="7.35283998645332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623194284535826"/>
                      <c:h val="0.262592670245252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B25-474F-8839-B5473048FF2B}"/>
                </c:ext>
              </c:extLst>
            </c:dLbl>
            <c:dLbl>
              <c:idx val="1"/>
              <c:layout>
                <c:manualLayout>
                  <c:x val="0.16246139381831001"/>
                  <c:y val="-5.173844854626613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427845026834334"/>
                      <c:h val="0.324768518518518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B25-474F-8839-B5473048FF2B}"/>
                </c:ext>
              </c:extLst>
            </c:dLbl>
            <c:dLbl>
              <c:idx val="2"/>
              <c:layout>
                <c:manualLayout>
                  <c:x val="0.17704078035021739"/>
                  <c:y val="-1.755905511811023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62670897481099"/>
                      <c:h val="0.200416666666666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B25-474F-8839-B5473048FF2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BB25-474F-8839-B5473048FF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List2!$K$2:$K$6</c:f>
              <c:strCache>
                <c:ptCount val="5"/>
                <c:pt idx="0">
                  <c:v>Elektromobility (China)</c:v>
                </c:pt>
                <c:pt idx="1">
                  <c:v>Elektromobility (Excl.China)</c:v>
                </c:pt>
                <c:pt idx="2">
                  <c:v>Electronic devices</c:v>
                </c:pt>
                <c:pt idx="3">
                  <c:v>Others</c:v>
                </c:pt>
                <c:pt idx="4">
                  <c:v>ESS</c:v>
                </c:pt>
              </c:strCache>
            </c:strRef>
          </c:cat>
          <c:val>
            <c:numRef>
              <c:f>List2!$L$2:$L$6</c:f>
              <c:numCache>
                <c:formatCode>0%</c:formatCode>
                <c:ptCount val="5"/>
                <c:pt idx="0">
                  <c:v>0.44</c:v>
                </c:pt>
                <c:pt idx="1">
                  <c:v>0.2</c:v>
                </c:pt>
                <c:pt idx="2">
                  <c:v>0.2</c:v>
                </c:pt>
                <c:pt idx="3">
                  <c:v>0.11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B25-474F-8839-B5473048FF2B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7557221765189798"/>
          <c:y val="0.14803258967629046"/>
          <c:w val="0.68865655972107964"/>
          <c:h val="0.80104148439778367"/>
        </c:manualLayout>
      </c:layout>
      <c:pieChart>
        <c:varyColors val="1"/>
        <c:ser>
          <c:idx val="0"/>
          <c:order val="0"/>
          <c:tx>
            <c:strRef>
              <c:f>List2!$O$1</c:f>
              <c:strCache>
                <c:ptCount val="1"/>
                <c:pt idx="0">
                  <c:v>2025 - 620 GWh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408-4335-A9A9-D826B8F685D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408-4335-A9A9-D826B8F685D6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408-4335-A9A9-D826B8F685D6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408-4335-A9A9-D826B8F685D6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408-4335-A9A9-D826B8F685D6}"/>
              </c:ext>
            </c:extLst>
          </c:dPt>
          <c:dLbls>
            <c:dLbl>
              <c:idx val="0"/>
              <c:layout>
                <c:manualLayout>
                  <c:x val="-0.11592012489174575"/>
                  <c:y val="9.629533096255370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929384352947119"/>
                      <c:h val="0.255165307079066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408-4335-A9A9-D826B8F685D6}"/>
                </c:ext>
              </c:extLst>
            </c:dLbl>
            <c:dLbl>
              <c:idx val="1"/>
              <c:layout>
                <c:manualLayout>
                  <c:x val="0.18629654875230145"/>
                  <c:y val="-0.1406665460248522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427845026834334"/>
                      <c:h val="0.324768518518518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408-4335-A9A9-D826B8F685D6}"/>
                </c:ext>
              </c:extLst>
            </c:dLbl>
            <c:dLbl>
              <c:idx val="2"/>
              <c:layout>
                <c:manualLayout>
                  <c:x val="0.17545879547493884"/>
                  <c:y val="9.60865398926892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79104477611936"/>
                      <c:h val="0.232824074074074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408-4335-A9A9-D826B8F685D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B408-4335-A9A9-D826B8F685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List2!$N$2:$N$6</c:f>
              <c:strCache>
                <c:ptCount val="5"/>
                <c:pt idx="0">
                  <c:v>Elektromobility (China)</c:v>
                </c:pt>
                <c:pt idx="1">
                  <c:v>Elektromobility (Excl.China)</c:v>
                </c:pt>
                <c:pt idx="2">
                  <c:v>Electronic devices</c:v>
                </c:pt>
                <c:pt idx="3">
                  <c:v>Others</c:v>
                </c:pt>
                <c:pt idx="4">
                  <c:v>ESS</c:v>
                </c:pt>
              </c:strCache>
            </c:strRef>
          </c:cat>
          <c:val>
            <c:numRef>
              <c:f>List2!$O$2:$O$6</c:f>
              <c:numCache>
                <c:formatCode>0%</c:formatCode>
                <c:ptCount val="5"/>
                <c:pt idx="0">
                  <c:v>0.52</c:v>
                </c:pt>
                <c:pt idx="1">
                  <c:v>0.23</c:v>
                </c:pt>
                <c:pt idx="2">
                  <c:v>0.09</c:v>
                </c:pt>
                <c:pt idx="3">
                  <c:v>0.11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408-4335-A9A9-D826B8F685D6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A3254A-2C2C-416F-9C32-FA529363555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040C2F8-BD81-4B5E-B229-75007B8B2E5A}">
      <dgm:prSet phldrT="[Text]" phldr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endParaRPr lang="cs-CZ" dirty="0"/>
        </a:p>
      </dgm:t>
    </dgm:pt>
    <dgm:pt modelId="{C1313D36-7299-48A8-BC32-429015BED883}" type="parTrans" cxnId="{DABE043E-9ED2-4E63-B851-C02C8F6464E3}">
      <dgm:prSet/>
      <dgm:spPr/>
      <dgm:t>
        <a:bodyPr/>
        <a:lstStyle/>
        <a:p>
          <a:endParaRPr lang="cs-CZ"/>
        </a:p>
      </dgm:t>
    </dgm:pt>
    <dgm:pt modelId="{380841C5-546D-4500-B27C-73F695B40247}" type="sibTrans" cxnId="{DABE043E-9ED2-4E63-B851-C02C8F6464E3}">
      <dgm:prSet/>
      <dgm:spPr/>
      <dgm:t>
        <a:bodyPr/>
        <a:lstStyle/>
        <a:p>
          <a:endParaRPr lang="cs-CZ"/>
        </a:p>
      </dgm:t>
    </dgm:pt>
    <dgm:pt modelId="{B96BFD84-1B16-4E4A-87BB-5A36C57E2A42}">
      <dgm:prSet phldrT="[Text]" phldr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endParaRPr lang="cs-CZ"/>
        </a:p>
      </dgm:t>
    </dgm:pt>
    <dgm:pt modelId="{221DDC89-AAC6-425E-A404-15E377E93F8C}" type="parTrans" cxnId="{EAEECABE-967A-4FB7-AAC4-3130464BABE7}">
      <dgm:prSet/>
      <dgm:spPr/>
      <dgm:t>
        <a:bodyPr/>
        <a:lstStyle/>
        <a:p>
          <a:endParaRPr lang="cs-CZ"/>
        </a:p>
      </dgm:t>
    </dgm:pt>
    <dgm:pt modelId="{9F95BDED-2D88-48FB-BD31-F4BDBAD465A9}" type="sibTrans" cxnId="{EAEECABE-967A-4FB7-AAC4-3130464BABE7}">
      <dgm:prSet/>
      <dgm:spPr/>
      <dgm:t>
        <a:bodyPr/>
        <a:lstStyle/>
        <a:p>
          <a:endParaRPr lang="cs-CZ"/>
        </a:p>
      </dgm:t>
    </dgm:pt>
    <dgm:pt modelId="{869867F2-5B84-4386-AEF6-914A44328C45}">
      <dgm:prSet phldrT="[Text]" phldr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endParaRPr lang="cs-CZ" dirty="0"/>
        </a:p>
      </dgm:t>
    </dgm:pt>
    <dgm:pt modelId="{74C36279-1207-4252-9136-E94C2A48C95B}" type="parTrans" cxnId="{7AEECE31-E688-46A0-B3C2-E0EE7CF0079B}">
      <dgm:prSet/>
      <dgm:spPr/>
      <dgm:t>
        <a:bodyPr/>
        <a:lstStyle/>
        <a:p>
          <a:endParaRPr lang="cs-CZ"/>
        </a:p>
      </dgm:t>
    </dgm:pt>
    <dgm:pt modelId="{7A20C668-FDA0-4506-A3A1-C4A03E99359A}" type="sibTrans" cxnId="{7AEECE31-E688-46A0-B3C2-E0EE7CF0079B}">
      <dgm:prSet/>
      <dgm:spPr/>
      <dgm:t>
        <a:bodyPr/>
        <a:lstStyle/>
        <a:p>
          <a:endParaRPr lang="cs-CZ"/>
        </a:p>
      </dgm:t>
    </dgm:pt>
    <dgm:pt modelId="{9359C5CE-25E1-4E11-BCA4-D09701BDB8FC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endParaRPr lang="cs-CZ"/>
        </a:p>
      </dgm:t>
    </dgm:pt>
    <dgm:pt modelId="{F77E4241-27AA-408B-9507-4D3ABF12CE11}" type="parTrans" cxnId="{CF0823B1-F1E0-4D30-A4FB-AF4BC8DB7DB4}">
      <dgm:prSet/>
      <dgm:spPr/>
      <dgm:t>
        <a:bodyPr/>
        <a:lstStyle/>
        <a:p>
          <a:endParaRPr lang="cs-CZ"/>
        </a:p>
      </dgm:t>
    </dgm:pt>
    <dgm:pt modelId="{ACD01469-8C4F-44E6-ABD7-05A7855C7ACD}" type="sibTrans" cxnId="{CF0823B1-F1E0-4D30-A4FB-AF4BC8DB7DB4}">
      <dgm:prSet/>
      <dgm:spPr/>
      <dgm:t>
        <a:bodyPr/>
        <a:lstStyle/>
        <a:p>
          <a:endParaRPr lang="cs-CZ"/>
        </a:p>
      </dgm:t>
    </dgm:pt>
    <dgm:pt modelId="{C3C284E7-210C-4689-8E07-1CAB7ED5EFBC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endParaRPr lang="cs-CZ"/>
        </a:p>
      </dgm:t>
    </dgm:pt>
    <dgm:pt modelId="{FF4EA0B1-D389-4753-AFB1-750FE6D79C42}" type="parTrans" cxnId="{16CE525E-A103-48BE-8F9E-B9DEDD475F69}">
      <dgm:prSet/>
      <dgm:spPr/>
      <dgm:t>
        <a:bodyPr/>
        <a:lstStyle/>
        <a:p>
          <a:endParaRPr lang="cs-CZ"/>
        </a:p>
      </dgm:t>
    </dgm:pt>
    <dgm:pt modelId="{3CC7E1F3-DF55-4CA9-9A14-89D82EB32BE9}" type="sibTrans" cxnId="{16CE525E-A103-48BE-8F9E-B9DEDD475F69}">
      <dgm:prSet/>
      <dgm:spPr/>
      <dgm:t>
        <a:bodyPr/>
        <a:lstStyle/>
        <a:p>
          <a:endParaRPr lang="cs-CZ"/>
        </a:p>
      </dgm:t>
    </dgm:pt>
    <dgm:pt modelId="{E4B97B35-E513-472D-8337-D10DCB729685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endParaRPr lang="cs-CZ"/>
        </a:p>
      </dgm:t>
    </dgm:pt>
    <dgm:pt modelId="{B2EE3AF0-378C-4C92-8D5C-3DEEA1831214}" type="parTrans" cxnId="{86673017-C353-41C1-A128-05A302D720A7}">
      <dgm:prSet/>
      <dgm:spPr/>
      <dgm:t>
        <a:bodyPr/>
        <a:lstStyle/>
        <a:p>
          <a:endParaRPr lang="cs-CZ"/>
        </a:p>
      </dgm:t>
    </dgm:pt>
    <dgm:pt modelId="{66C7BB3D-065B-4B43-AD93-0347FB3F6AE5}" type="sibTrans" cxnId="{86673017-C353-41C1-A128-05A302D720A7}">
      <dgm:prSet/>
      <dgm:spPr/>
      <dgm:t>
        <a:bodyPr/>
        <a:lstStyle/>
        <a:p>
          <a:endParaRPr lang="cs-CZ"/>
        </a:p>
      </dgm:t>
    </dgm:pt>
    <dgm:pt modelId="{310E5945-3CF6-4107-ACF4-17EBBD8D4F89}" type="pres">
      <dgm:prSet presAssocID="{5BA3254A-2C2C-416F-9C32-FA529363555C}" presName="Name0" presStyleCnt="0">
        <dgm:presLayoutVars>
          <dgm:dir/>
          <dgm:animLvl val="lvl"/>
          <dgm:resizeHandles val="exact"/>
        </dgm:presLayoutVars>
      </dgm:prSet>
      <dgm:spPr/>
    </dgm:pt>
    <dgm:pt modelId="{4D06FEF2-640D-4FD4-AF70-107EF0BD93B1}" type="pres">
      <dgm:prSet presAssocID="{A040C2F8-BD81-4B5E-B229-75007B8B2E5A}" presName="linNode" presStyleCnt="0"/>
      <dgm:spPr/>
    </dgm:pt>
    <dgm:pt modelId="{5B3998F6-C05D-4C8A-86B6-C51ED7B00BE0}" type="pres">
      <dgm:prSet presAssocID="{A040C2F8-BD81-4B5E-B229-75007B8B2E5A}" presName="parentText" presStyleLbl="node1" presStyleIdx="0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B4BB2CB-631C-4457-A227-50D13263F06E}" type="pres">
      <dgm:prSet presAssocID="{380841C5-546D-4500-B27C-73F695B40247}" presName="sp" presStyleCnt="0"/>
      <dgm:spPr/>
    </dgm:pt>
    <dgm:pt modelId="{67970B84-2A11-46AC-8C46-CE30AC651A1D}" type="pres">
      <dgm:prSet presAssocID="{B96BFD84-1B16-4E4A-87BB-5A36C57E2A42}" presName="linNode" presStyleCnt="0"/>
      <dgm:spPr/>
    </dgm:pt>
    <dgm:pt modelId="{240C79F5-CC8C-451C-B504-D5079D1B19EB}" type="pres">
      <dgm:prSet presAssocID="{B96BFD84-1B16-4E4A-87BB-5A36C57E2A42}" presName="parentText" presStyleLbl="node1" presStyleIdx="1" presStyleCnt="6" custScaleX="277778">
        <dgm:presLayoutVars>
          <dgm:chMax val="1"/>
          <dgm:bulletEnabled val="1"/>
        </dgm:presLayoutVars>
      </dgm:prSet>
      <dgm:spPr/>
    </dgm:pt>
    <dgm:pt modelId="{D7986662-4DC0-4826-B1F1-F9D3574CE844}" type="pres">
      <dgm:prSet presAssocID="{9F95BDED-2D88-48FB-BD31-F4BDBAD465A9}" presName="sp" presStyleCnt="0"/>
      <dgm:spPr/>
    </dgm:pt>
    <dgm:pt modelId="{41AA52F3-2002-4D25-AAC5-F0EF4D1F8AB7}" type="pres">
      <dgm:prSet presAssocID="{869867F2-5B84-4386-AEF6-914A44328C45}" presName="linNode" presStyleCnt="0"/>
      <dgm:spPr/>
    </dgm:pt>
    <dgm:pt modelId="{8F79EACF-2285-47CB-A8B5-827F3758AACA}" type="pres">
      <dgm:prSet presAssocID="{869867F2-5B84-4386-AEF6-914A44328C45}" presName="parentText" presStyleLbl="node1" presStyleIdx="2" presStyleCnt="6" custScaleX="277778">
        <dgm:presLayoutVars>
          <dgm:chMax val="1"/>
          <dgm:bulletEnabled val="1"/>
        </dgm:presLayoutVars>
      </dgm:prSet>
      <dgm:spPr/>
    </dgm:pt>
    <dgm:pt modelId="{2234A397-740B-4F3F-881B-DECB28FA137A}" type="pres">
      <dgm:prSet presAssocID="{7A20C668-FDA0-4506-A3A1-C4A03E99359A}" presName="sp" presStyleCnt="0"/>
      <dgm:spPr/>
    </dgm:pt>
    <dgm:pt modelId="{58B3F3D6-36C8-43D5-BF92-F802E7FE4D39}" type="pres">
      <dgm:prSet presAssocID="{9359C5CE-25E1-4E11-BCA4-D09701BDB8FC}" presName="linNode" presStyleCnt="0"/>
      <dgm:spPr/>
    </dgm:pt>
    <dgm:pt modelId="{88980CDC-1918-4ECD-8278-C75AAFF15730}" type="pres">
      <dgm:prSet presAssocID="{9359C5CE-25E1-4E11-BCA4-D09701BDB8FC}" presName="parentText" presStyleLbl="node1" presStyleIdx="3" presStyleCnt="6" custScaleX="277778">
        <dgm:presLayoutVars>
          <dgm:chMax val="1"/>
          <dgm:bulletEnabled val="1"/>
        </dgm:presLayoutVars>
      </dgm:prSet>
      <dgm:spPr/>
    </dgm:pt>
    <dgm:pt modelId="{724DD6E7-C1A1-4191-BA9A-96C76568B760}" type="pres">
      <dgm:prSet presAssocID="{ACD01469-8C4F-44E6-ABD7-05A7855C7ACD}" presName="sp" presStyleCnt="0"/>
      <dgm:spPr/>
    </dgm:pt>
    <dgm:pt modelId="{4F1B1AE0-B9C1-4AEA-AE3E-FA80673C0E1E}" type="pres">
      <dgm:prSet presAssocID="{C3C284E7-210C-4689-8E07-1CAB7ED5EFBC}" presName="linNode" presStyleCnt="0"/>
      <dgm:spPr/>
    </dgm:pt>
    <dgm:pt modelId="{7012A8F1-E75F-4B28-A2CD-D4CFEB37DC23}" type="pres">
      <dgm:prSet presAssocID="{C3C284E7-210C-4689-8E07-1CAB7ED5EFBC}" presName="parentText" presStyleLbl="node1" presStyleIdx="4" presStyleCnt="6" custScaleX="277778">
        <dgm:presLayoutVars>
          <dgm:chMax val="1"/>
          <dgm:bulletEnabled val="1"/>
        </dgm:presLayoutVars>
      </dgm:prSet>
      <dgm:spPr/>
    </dgm:pt>
    <dgm:pt modelId="{3692C36D-83BC-4EF3-9EBC-652C2468F1A7}" type="pres">
      <dgm:prSet presAssocID="{3CC7E1F3-DF55-4CA9-9A14-89D82EB32BE9}" presName="sp" presStyleCnt="0"/>
      <dgm:spPr/>
    </dgm:pt>
    <dgm:pt modelId="{B2A71B99-666F-48A7-AC1C-597DC727E7D4}" type="pres">
      <dgm:prSet presAssocID="{E4B97B35-E513-472D-8337-D10DCB729685}" presName="linNode" presStyleCnt="0"/>
      <dgm:spPr/>
    </dgm:pt>
    <dgm:pt modelId="{C63D7CBE-DD7F-4C06-A49A-A31DD835B3CF}" type="pres">
      <dgm:prSet presAssocID="{E4B97B35-E513-472D-8337-D10DCB729685}" presName="parentText" presStyleLbl="node1" presStyleIdx="5" presStyleCnt="6" custScaleX="277428">
        <dgm:presLayoutVars>
          <dgm:chMax val="1"/>
          <dgm:bulletEnabled val="1"/>
        </dgm:presLayoutVars>
      </dgm:prSet>
      <dgm:spPr/>
    </dgm:pt>
  </dgm:ptLst>
  <dgm:cxnLst>
    <dgm:cxn modelId="{86673017-C353-41C1-A128-05A302D720A7}" srcId="{5BA3254A-2C2C-416F-9C32-FA529363555C}" destId="{E4B97B35-E513-472D-8337-D10DCB729685}" srcOrd="5" destOrd="0" parTransId="{B2EE3AF0-378C-4C92-8D5C-3DEEA1831214}" sibTransId="{66C7BB3D-065B-4B43-AD93-0347FB3F6AE5}"/>
    <dgm:cxn modelId="{3C022659-D80D-45D2-BB5D-DB3ED1271EEE}" type="presOf" srcId="{5BA3254A-2C2C-416F-9C32-FA529363555C}" destId="{310E5945-3CF6-4107-ACF4-17EBBD8D4F89}" srcOrd="0" destOrd="0" presId="urn:microsoft.com/office/officeart/2005/8/layout/vList5"/>
    <dgm:cxn modelId="{979CF7CE-E04C-47C3-9D5C-DA75216E0FAE}" type="presOf" srcId="{869867F2-5B84-4386-AEF6-914A44328C45}" destId="{8F79EACF-2285-47CB-A8B5-827F3758AACA}" srcOrd="0" destOrd="0" presId="urn:microsoft.com/office/officeart/2005/8/layout/vList5"/>
    <dgm:cxn modelId="{7AEECE31-E688-46A0-B3C2-E0EE7CF0079B}" srcId="{5BA3254A-2C2C-416F-9C32-FA529363555C}" destId="{869867F2-5B84-4386-AEF6-914A44328C45}" srcOrd="2" destOrd="0" parTransId="{74C36279-1207-4252-9136-E94C2A48C95B}" sibTransId="{7A20C668-FDA0-4506-A3A1-C4A03E99359A}"/>
    <dgm:cxn modelId="{DABE043E-9ED2-4E63-B851-C02C8F6464E3}" srcId="{5BA3254A-2C2C-416F-9C32-FA529363555C}" destId="{A040C2F8-BD81-4B5E-B229-75007B8B2E5A}" srcOrd="0" destOrd="0" parTransId="{C1313D36-7299-48A8-BC32-429015BED883}" sibTransId="{380841C5-546D-4500-B27C-73F695B40247}"/>
    <dgm:cxn modelId="{BC3F5FE1-F289-4E12-A399-88B09BB634E0}" type="presOf" srcId="{E4B97B35-E513-472D-8337-D10DCB729685}" destId="{C63D7CBE-DD7F-4C06-A49A-A31DD835B3CF}" srcOrd="0" destOrd="0" presId="urn:microsoft.com/office/officeart/2005/8/layout/vList5"/>
    <dgm:cxn modelId="{3AD5D8F3-9B54-4C8D-B3A6-9B99481D2903}" type="presOf" srcId="{B96BFD84-1B16-4E4A-87BB-5A36C57E2A42}" destId="{240C79F5-CC8C-451C-B504-D5079D1B19EB}" srcOrd="0" destOrd="0" presId="urn:microsoft.com/office/officeart/2005/8/layout/vList5"/>
    <dgm:cxn modelId="{88698FFE-B29B-4D45-A951-B11A9CBE8EC1}" type="presOf" srcId="{C3C284E7-210C-4689-8E07-1CAB7ED5EFBC}" destId="{7012A8F1-E75F-4B28-A2CD-D4CFEB37DC23}" srcOrd="0" destOrd="0" presId="urn:microsoft.com/office/officeart/2005/8/layout/vList5"/>
    <dgm:cxn modelId="{CF0823B1-F1E0-4D30-A4FB-AF4BC8DB7DB4}" srcId="{5BA3254A-2C2C-416F-9C32-FA529363555C}" destId="{9359C5CE-25E1-4E11-BCA4-D09701BDB8FC}" srcOrd="3" destOrd="0" parTransId="{F77E4241-27AA-408B-9507-4D3ABF12CE11}" sibTransId="{ACD01469-8C4F-44E6-ABD7-05A7855C7ACD}"/>
    <dgm:cxn modelId="{15E84BFD-7487-4EE7-833A-1BFA280DEFF9}" type="presOf" srcId="{9359C5CE-25E1-4E11-BCA4-D09701BDB8FC}" destId="{88980CDC-1918-4ECD-8278-C75AAFF15730}" srcOrd="0" destOrd="0" presId="urn:microsoft.com/office/officeart/2005/8/layout/vList5"/>
    <dgm:cxn modelId="{EAEECABE-967A-4FB7-AAC4-3130464BABE7}" srcId="{5BA3254A-2C2C-416F-9C32-FA529363555C}" destId="{B96BFD84-1B16-4E4A-87BB-5A36C57E2A42}" srcOrd="1" destOrd="0" parTransId="{221DDC89-AAC6-425E-A404-15E377E93F8C}" sibTransId="{9F95BDED-2D88-48FB-BD31-F4BDBAD465A9}"/>
    <dgm:cxn modelId="{16CE525E-A103-48BE-8F9E-B9DEDD475F69}" srcId="{5BA3254A-2C2C-416F-9C32-FA529363555C}" destId="{C3C284E7-210C-4689-8E07-1CAB7ED5EFBC}" srcOrd="4" destOrd="0" parTransId="{FF4EA0B1-D389-4753-AFB1-750FE6D79C42}" sibTransId="{3CC7E1F3-DF55-4CA9-9A14-89D82EB32BE9}"/>
    <dgm:cxn modelId="{6CDDAF2D-AC9E-411E-B883-30AB4366D258}" type="presOf" srcId="{A040C2F8-BD81-4B5E-B229-75007B8B2E5A}" destId="{5B3998F6-C05D-4C8A-86B6-C51ED7B00BE0}" srcOrd="0" destOrd="0" presId="urn:microsoft.com/office/officeart/2005/8/layout/vList5"/>
    <dgm:cxn modelId="{A74C3CB6-202C-4565-8CD9-EBF13F3A69C7}" type="presParOf" srcId="{310E5945-3CF6-4107-ACF4-17EBBD8D4F89}" destId="{4D06FEF2-640D-4FD4-AF70-107EF0BD93B1}" srcOrd="0" destOrd="0" presId="urn:microsoft.com/office/officeart/2005/8/layout/vList5"/>
    <dgm:cxn modelId="{0D6C328E-B28E-470B-94AB-7163056ADA5E}" type="presParOf" srcId="{4D06FEF2-640D-4FD4-AF70-107EF0BD93B1}" destId="{5B3998F6-C05D-4C8A-86B6-C51ED7B00BE0}" srcOrd="0" destOrd="0" presId="urn:microsoft.com/office/officeart/2005/8/layout/vList5"/>
    <dgm:cxn modelId="{63240627-BAAF-45BE-A953-A8EDACD982B9}" type="presParOf" srcId="{310E5945-3CF6-4107-ACF4-17EBBD8D4F89}" destId="{8B4BB2CB-631C-4457-A227-50D13263F06E}" srcOrd="1" destOrd="0" presId="urn:microsoft.com/office/officeart/2005/8/layout/vList5"/>
    <dgm:cxn modelId="{D98C1423-0951-411F-8D4C-A4FADFA4ACEB}" type="presParOf" srcId="{310E5945-3CF6-4107-ACF4-17EBBD8D4F89}" destId="{67970B84-2A11-46AC-8C46-CE30AC651A1D}" srcOrd="2" destOrd="0" presId="urn:microsoft.com/office/officeart/2005/8/layout/vList5"/>
    <dgm:cxn modelId="{429449BF-B4DC-44E6-8D0F-B636BE0DB5DC}" type="presParOf" srcId="{67970B84-2A11-46AC-8C46-CE30AC651A1D}" destId="{240C79F5-CC8C-451C-B504-D5079D1B19EB}" srcOrd="0" destOrd="0" presId="urn:microsoft.com/office/officeart/2005/8/layout/vList5"/>
    <dgm:cxn modelId="{F4A7B9BC-8439-4B51-8C24-9E7E8773042A}" type="presParOf" srcId="{310E5945-3CF6-4107-ACF4-17EBBD8D4F89}" destId="{D7986662-4DC0-4826-B1F1-F9D3574CE844}" srcOrd="3" destOrd="0" presId="urn:microsoft.com/office/officeart/2005/8/layout/vList5"/>
    <dgm:cxn modelId="{F56BCA9F-7B4E-477C-9B78-8D9F0EDF640E}" type="presParOf" srcId="{310E5945-3CF6-4107-ACF4-17EBBD8D4F89}" destId="{41AA52F3-2002-4D25-AAC5-F0EF4D1F8AB7}" srcOrd="4" destOrd="0" presId="urn:microsoft.com/office/officeart/2005/8/layout/vList5"/>
    <dgm:cxn modelId="{582C9EA7-DDE7-45D3-B220-E1DDF8A9EBE7}" type="presParOf" srcId="{41AA52F3-2002-4D25-AAC5-F0EF4D1F8AB7}" destId="{8F79EACF-2285-47CB-A8B5-827F3758AACA}" srcOrd="0" destOrd="0" presId="urn:microsoft.com/office/officeart/2005/8/layout/vList5"/>
    <dgm:cxn modelId="{9105B543-03E6-43F9-82CF-2ED6E499AB2E}" type="presParOf" srcId="{310E5945-3CF6-4107-ACF4-17EBBD8D4F89}" destId="{2234A397-740B-4F3F-881B-DECB28FA137A}" srcOrd="5" destOrd="0" presId="urn:microsoft.com/office/officeart/2005/8/layout/vList5"/>
    <dgm:cxn modelId="{9A1DD09A-1888-411E-A78B-1CCE5F36172C}" type="presParOf" srcId="{310E5945-3CF6-4107-ACF4-17EBBD8D4F89}" destId="{58B3F3D6-36C8-43D5-BF92-F802E7FE4D39}" srcOrd="6" destOrd="0" presId="urn:microsoft.com/office/officeart/2005/8/layout/vList5"/>
    <dgm:cxn modelId="{799ADB84-611C-4DAA-B09E-636FF7F316C0}" type="presParOf" srcId="{58B3F3D6-36C8-43D5-BF92-F802E7FE4D39}" destId="{88980CDC-1918-4ECD-8278-C75AAFF15730}" srcOrd="0" destOrd="0" presId="urn:microsoft.com/office/officeart/2005/8/layout/vList5"/>
    <dgm:cxn modelId="{679A4F61-120D-47F6-840C-7D5EE1260032}" type="presParOf" srcId="{310E5945-3CF6-4107-ACF4-17EBBD8D4F89}" destId="{724DD6E7-C1A1-4191-BA9A-96C76568B760}" srcOrd="7" destOrd="0" presId="urn:microsoft.com/office/officeart/2005/8/layout/vList5"/>
    <dgm:cxn modelId="{EF4CBA09-AA0D-4BC8-8CD7-F0E4973A4BAD}" type="presParOf" srcId="{310E5945-3CF6-4107-ACF4-17EBBD8D4F89}" destId="{4F1B1AE0-B9C1-4AEA-AE3E-FA80673C0E1E}" srcOrd="8" destOrd="0" presId="urn:microsoft.com/office/officeart/2005/8/layout/vList5"/>
    <dgm:cxn modelId="{EFD5EDAA-21A3-4603-8035-A1475FDFFDD6}" type="presParOf" srcId="{4F1B1AE0-B9C1-4AEA-AE3E-FA80673C0E1E}" destId="{7012A8F1-E75F-4B28-A2CD-D4CFEB37DC23}" srcOrd="0" destOrd="0" presId="urn:microsoft.com/office/officeart/2005/8/layout/vList5"/>
    <dgm:cxn modelId="{489A6143-8370-4C3D-BF66-A248B317D43C}" type="presParOf" srcId="{310E5945-3CF6-4107-ACF4-17EBBD8D4F89}" destId="{3692C36D-83BC-4EF3-9EBC-652C2468F1A7}" srcOrd="9" destOrd="0" presId="urn:microsoft.com/office/officeart/2005/8/layout/vList5"/>
    <dgm:cxn modelId="{1F70635A-6FAA-414A-9FE7-E9AB7908BA70}" type="presParOf" srcId="{310E5945-3CF6-4107-ACF4-17EBBD8D4F89}" destId="{B2A71B99-666F-48A7-AC1C-597DC727E7D4}" srcOrd="10" destOrd="0" presId="urn:microsoft.com/office/officeart/2005/8/layout/vList5"/>
    <dgm:cxn modelId="{2D007DA1-D8B5-4074-83E2-ED65C8864EBF}" type="presParOf" srcId="{B2A71B99-666F-48A7-AC1C-597DC727E7D4}" destId="{C63D7CBE-DD7F-4C06-A49A-A31DD835B3C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998F6-C05D-4C8A-86B6-C51ED7B00BE0}">
      <dsp:nvSpPr>
        <dsp:cNvPr id="0" name=""/>
        <dsp:cNvSpPr/>
      </dsp:nvSpPr>
      <dsp:spPr>
        <a:xfrm>
          <a:off x="1089" y="1448"/>
          <a:ext cx="2230069" cy="84311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4200" kern="1200" dirty="0"/>
        </a:p>
      </dsp:txBody>
      <dsp:txXfrm>
        <a:off x="42246" y="42605"/>
        <a:ext cx="2147755" cy="760800"/>
      </dsp:txXfrm>
    </dsp:sp>
    <dsp:sp modelId="{240C79F5-CC8C-451C-B504-D5079D1B19EB}">
      <dsp:nvSpPr>
        <dsp:cNvPr id="0" name=""/>
        <dsp:cNvSpPr/>
      </dsp:nvSpPr>
      <dsp:spPr>
        <a:xfrm>
          <a:off x="1089" y="886718"/>
          <a:ext cx="2230069" cy="84311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4200" kern="1200"/>
        </a:p>
      </dsp:txBody>
      <dsp:txXfrm>
        <a:off x="42246" y="927875"/>
        <a:ext cx="2147755" cy="760800"/>
      </dsp:txXfrm>
    </dsp:sp>
    <dsp:sp modelId="{8F79EACF-2285-47CB-A8B5-827F3758AACA}">
      <dsp:nvSpPr>
        <dsp:cNvPr id="0" name=""/>
        <dsp:cNvSpPr/>
      </dsp:nvSpPr>
      <dsp:spPr>
        <a:xfrm>
          <a:off x="1089" y="1771987"/>
          <a:ext cx="2230069" cy="84311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4200" kern="1200" dirty="0"/>
        </a:p>
      </dsp:txBody>
      <dsp:txXfrm>
        <a:off x="42246" y="1813144"/>
        <a:ext cx="2147755" cy="760800"/>
      </dsp:txXfrm>
    </dsp:sp>
    <dsp:sp modelId="{88980CDC-1918-4ECD-8278-C75AAFF15730}">
      <dsp:nvSpPr>
        <dsp:cNvPr id="0" name=""/>
        <dsp:cNvSpPr/>
      </dsp:nvSpPr>
      <dsp:spPr>
        <a:xfrm>
          <a:off x="1089" y="2657257"/>
          <a:ext cx="2230069" cy="84311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4300" kern="1200"/>
        </a:p>
      </dsp:txBody>
      <dsp:txXfrm>
        <a:off x="42246" y="2698414"/>
        <a:ext cx="2147755" cy="760800"/>
      </dsp:txXfrm>
    </dsp:sp>
    <dsp:sp modelId="{7012A8F1-E75F-4B28-A2CD-D4CFEB37DC23}">
      <dsp:nvSpPr>
        <dsp:cNvPr id="0" name=""/>
        <dsp:cNvSpPr/>
      </dsp:nvSpPr>
      <dsp:spPr>
        <a:xfrm>
          <a:off x="1089" y="3542527"/>
          <a:ext cx="2230069" cy="84311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4300" kern="1200"/>
        </a:p>
      </dsp:txBody>
      <dsp:txXfrm>
        <a:off x="42246" y="3583684"/>
        <a:ext cx="2147755" cy="760800"/>
      </dsp:txXfrm>
    </dsp:sp>
    <dsp:sp modelId="{C63D7CBE-DD7F-4C06-A49A-A31DD835B3CF}">
      <dsp:nvSpPr>
        <dsp:cNvPr id="0" name=""/>
        <dsp:cNvSpPr/>
      </dsp:nvSpPr>
      <dsp:spPr>
        <a:xfrm>
          <a:off x="1089" y="4427797"/>
          <a:ext cx="2229437" cy="84311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4300" kern="1200"/>
        </a:p>
      </dsp:txBody>
      <dsp:txXfrm>
        <a:off x="42246" y="4468954"/>
        <a:ext cx="2147123" cy="760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F117F-C71A-42F5-82CC-59C0F55F6215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4AF3E-AB98-4907-A319-1E8DD04B76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137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154AC-B6E6-4294-A924-8D49B9CA5EE9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3673C-47C5-4499-8E31-4257050CAD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27231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3673C-47C5-4499-8E31-4257050CAD9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867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endParaRPr lang="cs-CZ" sz="12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3673C-47C5-4499-8E31-4257050CAD9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254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endParaRPr lang="cs-CZ" sz="12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3673C-47C5-4499-8E31-4257050CAD9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781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endParaRPr lang="cs-CZ" sz="12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3673C-47C5-4499-8E31-4257050CAD9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6610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endParaRPr lang="cs-CZ" sz="12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3673C-47C5-4499-8E31-4257050CAD9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090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endParaRPr lang="cs-CZ" sz="12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3673C-47C5-4499-8E31-4257050CAD9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3202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endParaRPr lang="cs-CZ" sz="12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3673C-47C5-4499-8E31-4257050CAD9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822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3673C-47C5-4499-8E31-4257050CAD9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323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3673C-47C5-4499-8E31-4257050CAD9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5120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endParaRPr lang="cs-CZ" sz="12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3673C-47C5-4499-8E31-4257050CAD9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558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endParaRPr lang="cs-CZ" sz="12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3673C-47C5-4499-8E31-4257050CAD9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157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cs-CZ" sz="1200" dirty="0">
                <a:solidFill>
                  <a:prstClr val="black"/>
                </a:solidFill>
                <a:latin typeface="Calibri" pitchFamily="34" charset="0"/>
              </a:rPr>
              <a:t>160 </a:t>
            </a:r>
            <a:r>
              <a:rPr lang="cs-CZ" sz="1200" dirty="0" err="1">
                <a:solidFill>
                  <a:prstClr val="black"/>
                </a:solidFill>
                <a:latin typeface="Calibri" pitchFamily="34" charset="0"/>
              </a:rPr>
              <a:t>GWh</a:t>
            </a:r>
            <a:r>
              <a:rPr lang="cs-CZ" sz="1200" dirty="0">
                <a:solidFill>
                  <a:prstClr val="black"/>
                </a:solidFill>
                <a:latin typeface="Calibri" pitchFamily="34" charset="0"/>
              </a:rPr>
              <a:t> - </a:t>
            </a: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cs-CZ" sz="1200" dirty="0">
                <a:solidFill>
                  <a:prstClr val="black"/>
                </a:solidFill>
                <a:latin typeface="Calibri" pitchFamily="34" charset="0"/>
              </a:rPr>
              <a:t>V roce</a:t>
            </a:r>
            <a:r>
              <a:rPr lang="cs-CZ" sz="1200" baseline="0" dirty="0">
                <a:solidFill>
                  <a:prstClr val="black"/>
                </a:solidFill>
                <a:latin typeface="Calibri" pitchFamily="34" charset="0"/>
              </a:rPr>
              <a:t> 2019 – </a:t>
            </a:r>
            <a:r>
              <a:rPr lang="cs-CZ" sz="1200" baseline="0" dirty="0" smtClean="0">
                <a:solidFill>
                  <a:prstClr val="black"/>
                </a:solidFill>
                <a:latin typeface="Calibri" pitchFamily="34" charset="0"/>
              </a:rPr>
              <a:t>183 </a:t>
            </a:r>
            <a:r>
              <a:rPr lang="cs-CZ" sz="1200" baseline="0" dirty="0" err="1" smtClean="0">
                <a:solidFill>
                  <a:prstClr val="black"/>
                </a:solidFill>
                <a:latin typeface="Calibri" pitchFamily="34" charset="0"/>
              </a:rPr>
              <a:t>GWh</a:t>
            </a:r>
            <a:endParaRPr lang="cs-CZ" sz="1200" baseline="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cs-CZ" sz="1200" baseline="0" dirty="0" smtClean="0">
                <a:solidFill>
                  <a:prstClr val="black"/>
                </a:solidFill>
                <a:latin typeface="Calibri" pitchFamily="34" charset="0"/>
              </a:rPr>
              <a:t>V roce 2020 – 193 </a:t>
            </a:r>
            <a:r>
              <a:rPr lang="cs-CZ" sz="1200" baseline="0" dirty="0" err="1" smtClean="0">
                <a:solidFill>
                  <a:prstClr val="black"/>
                </a:solidFill>
                <a:latin typeface="Calibri" pitchFamily="34" charset="0"/>
              </a:rPr>
              <a:t>GWh</a:t>
            </a:r>
            <a:r>
              <a:rPr lang="cs-CZ" sz="1200" baseline="0" dirty="0" smtClean="0">
                <a:solidFill>
                  <a:prstClr val="black"/>
                </a:solidFill>
                <a:latin typeface="Calibri" pitchFamily="34" charset="0"/>
              </a:rPr>
              <a:t> jen pro EV</a:t>
            </a:r>
            <a:endParaRPr lang="cs-CZ" sz="12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3673C-47C5-4499-8E31-4257050CAD9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8004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endParaRPr lang="cs-CZ" sz="12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3673C-47C5-4499-8E31-4257050CAD9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745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endParaRPr lang="cs-CZ" sz="12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3673C-47C5-4499-8E31-4257050CAD9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6201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endParaRPr lang="cs-CZ" sz="12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3673C-47C5-4499-8E31-4257050CAD9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135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3FCE-C991-4F2F-A930-E352E71D3828}" type="datetime1">
              <a:rPr lang="cs-CZ" smtClean="0"/>
              <a:t>14.09.2021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2760-E123-4C3E-A400-8414B2A53B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107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226F-8177-4B5F-BEAE-02589A9694E1}" type="datetime1">
              <a:rPr lang="cs-CZ" smtClean="0"/>
              <a:t>14.09.2021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2760-E123-4C3E-A400-8414B2A53B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36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9520-6234-4193-B8B1-33FC29CEF7A3}" type="datetime1">
              <a:rPr lang="cs-CZ" smtClean="0"/>
              <a:t>14.09.2021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2760-E123-4C3E-A400-8414B2A53B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967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4C9B-138B-4291-9B14-AA51E28058AD}" type="datetime1">
              <a:rPr lang="cs-CZ" smtClean="0"/>
              <a:t>14.09.2021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2760-E123-4C3E-A400-8414B2A53B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945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20BD-E230-43BD-9228-53A3EB3DAE35}" type="datetime1">
              <a:rPr lang="cs-CZ" smtClean="0"/>
              <a:t>14.09.2021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2760-E123-4C3E-A400-8414B2A53B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23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C526-9635-4471-96B5-144344195365}" type="datetime1">
              <a:rPr lang="cs-CZ" smtClean="0"/>
              <a:t>14.09.2021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2760-E123-4C3E-A400-8414B2A53B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77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5A78-BA05-4531-86C9-9A37CD16D45D}" type="datetime1">
              <a:rPr lang="cs-CZ" smtClean="0"/>
              <a:t>14.09.2021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2760-E123-4C3E-A400-8414B2A53B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30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C449-7EB2-4184-9232-A0823158DC68}" type="datetime1">
              <a:rPr lang="cs-CZ" smtClean="0"/>
              <a:t>14.09.2021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2760-E123-4C3E-A400-8414B2A53B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173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0297-E9AE-417D-92A1-F253B073E8D4}" type="datetime1">
              <a:rPr lang="cs-CZ" smtClean="0"/>
              <a:t>14.09.2021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2760-E123-4C3E-A400-8414B2A53B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1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3C2A7-AC3B-4AA6-956F-BDEDE0B72876}" type="datetime1">
              <a:rPr lang="cs-CZ" smtClean="0"/>
              <a:t>14.09.2021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2760-E123-4C3E-A400-8414B2A53B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59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A6BE-F79E-45E9-B1BE-3522E5C9AB00}" type="datetime1">
              <a:rPr lang="cs-CZ" smtClean="0"/>
              <a:t>14.09.2021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2760-E123-4C3E-A400-8414B2A53B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93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72E3A-6966-462E-A34B-9948D70ABC01}" type="datetime1">
              <a:rPr lang="cs-CZ" smtClean="0"/>
              <a:t>14.09.2021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42760-E123-4C3E-A400-8414B2A53B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873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tif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tiff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8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15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microsoft.com/office/2007/relationships/diagramDrawing" Target="../diagrams/drawing1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CUDEK_MIKROSKOPY_all_data\Chladil Ladislav\2015-08-03 - Chladil - AO -kyseliny +NH4F\TCAA\TCAA + NH4F okraj, SE 5kx, 20kV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97"/>
          <a:stretch/>
        </p:blipFill>
        <p:spPr bwMode="auto">
          <a:xfrm>
            <a:off x="7036778" y="5774051"/>
            <a:ext cx="2126727" cy="1088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KONFERENCE\LiBSS\Foto na promotion\PC1900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" t="30665" r="7960" b="5612"/>
          <a:stretch/>
        </p:blipFill>
        <p:spPr bwMode="auto">
          <a:xfrm>
            <a:off x="5109065" y="5774051"/>
            <a:ext cx="1927714" cy="1088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Skupina 8"/>
          <p:cNvGrpSpPr/>
          <p:nvPr/>
        </p:nvGrpSpPr>
        <p:grpSpPr>
          <a:xfrm>
            <a:off x="-11023" y="0"/>
            <a:ext cx="9174528" cy="3356992"/>
            <a:chOff x="-11023" y="0"/>
            <a:chExt cx="9144001" cy="3356992"/>
          </a:xfrm>
        </p:grpSpPr>
        <p:grpSp>
          <p:nvGrpSpPr>
            <p:cNvPr id="8" name="Skupina 7"/>
            <p:cNvGrpSpPr/>
            <p:nvPr/>
          </p:nvGrpSpPr>
          <p:grpSpPr>
            <a:xfrm>
              <a:off x="-11023" y="0"/>
              <a:ext cx="9144001" cy="3356992"/>
              <a:chOff x="-11023" y="0"/>
              <a:chExt cx="9144001" cy="3356992"/>
            </a:xfrm>
          </p:grpSpPr>
          <p:pic>
            <p:nvPicPr>
              <p:cNvPr id="12" name="Picture 4" descr="Z:\CUDEK_MIKROSKOPY_all_data\Chladil Ladislav\2015-08-03 - Chladil - AO -kyseliny +NH4F\TCAA\TCAA + NH4F okraj, SE 5kx, 20kV.tif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7181"/>
              <a:stretch/>
            </p:blipFill>
            <p:spPr bwMode="auto">
              <a:xfrm>
                <a:off x="-6006" y="0"/>
                <a:ext cx="9138984" cy="33569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Obdélník 3"/>
              <p:cNvSpPr/>
              <p:nvPr/>
            </p:nvSpPr>
            <p:spPr>
              <a:xfrm>
                <a:off x="-11023" y="0"/>
                <a:ext cx="9144000" cy="3356992"/>
              </a:xfrm>
              <a:prstGeom prst="rect">
                <a:avLst/>
              </a:prstGeom>
              <a:solidFill>
                <a:srgbClr val="003DA5">
                  <a:alpha val="6588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911" y="1340768"/>
              <a:ext cx="1571503" cy="1591447"/>
            </a:xfrm>
            <a:prstGeom prst="rect">
              <a:avLst/>
            </a:prstGeom>
            <a:noFill/>
            <a:ln>
              <a:noFill/>
            </a:ln>
            <a:effectLst>
              <a:reflection blurRad="6350" stA="50000" endA="300" endPos="5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06546" y="1236547"/>
            <a:ext cx="6459377" cy="1266748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Vysokého učení technického v Brně</a:t>
            </a:r>
            <a:r>
              <a:rPr lang="cs-C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 elektrotechniky a komunikačních technologií</a:t>
            </a: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01969" y="3859399"/>
            <a:ext cx="8172114" cy="1512168"/>
          </a:xfrm>
        </p:spPr>
        <p:txBody>
          <a:bodyPr>
            <a:normAutofit/>
          </a:bodyPr>
          <a:lstStyle/>
          <a:p>
            <a:pPr algn="l"/>
            <a:r>
              <a:rPr lang="cs-CZ" sz="2800" dirty="0">
                <a:solidFill>
                  <a:srgbClr val="003D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 </a:t>
            </a:r>
            <a:r>
              <a:rPr lang="cs-CZ" sz="2800" dirty="0" smtClean="0">
                <a:solidFill>
                  <a:srgbClr val="003D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 výroby baterií</a:t>
            </a:r>
          </a:p>
          <a:p>
            <a:pPr algn="l"/>
            <a:endParaRPr lang="cs-CZ" sz="1600" dirty="0" smtClean="0">
              <a:solidFill>
                <a:srgbClr val="003D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1600" dirty="0" smtClean="0">
                <a:solidFill>
                  <a:srgbClr val="003D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doc. Ing. Tomáš Kazda, Ph.D.</a:t>
            </a:r>
            <a:endParaRPr lang="en-US" sz="1600" dirty="0" smtClean="0">
              <a:solidFill>
                <a:srgbClr val="003D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.eet.com/media/1115205/iphone%204%20pcb%20x%204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4051"/>
            <a:ext cx="1619672" cy="1083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CUDEK_MIKROSKOPY_all_data\Chladil Ladislav\2016-09-29 - Chladil - Zn pulsni depozice\Zn 0Hz\Vzorek 2\Zn Okraj eldy 0 Hz 12 mA Avg - Mag.500 x; Det.SE; Uk = 20kV; P = vac.ti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5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6" r="166" b="45607"/>
          <a:stretch/>
        </p:blipFill>
        <p:spPr bwMode="auto">
          <a:xfrm>
            <a:off x="1619672" y="5774051"/>
            <a:ext cx="1769489" cy="1088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Z:\[CUDEK] - [AFM] - all data\ALABC\2016-07-26 - Pb sirany 5 minut\Zpracovane\Pb sirany 5 minut__20um_topografie_3D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65" t="21934" r="16435" b="20416"/>
          <a:stretch/>
        </p:blipFill>
        <p:spPr bwMode="auto">
          <a:xfrm>
            <a:off x="3389161" y="5774051"/>
            <a:ext cx="1719904" cy="1088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2306545" y="2455161"/>
            <a:ext cx="65675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Ústav elektrotechnologie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2760-E123-4C3E-A400-8414B2A53BB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75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5894" y="262701"/>
            <a:ext cx="7772400" cy="873009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>
                <a:solidFill>
                  <a:srgbClr val="003DA5"/>
                </a:solidFill>
                <a:latin typeface="Vafle VUT" pitchFamily="50" charset="-18"/>
              </a:rPr>
              <a:t>Základní seznámení s problematikou</a:t>
            </a:r>
            <a:endParaRPr lang="en-US" sz="4000" dirty="0">
              <a:solidFill>
                <a:srgbClr val="003DA5"/>
              </a:solidFill>
              <a:latin typeface="Vafle VUT" pitchFamily="50" charset="-18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9"/>
            <a:ext cx="864095" cy="87506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6"/>
          <p:cNvSpPr txBox="1">
            <a:spLocks/>
          </p:cNvSpPr>
          <p:nvPr/>
        </p:nvSpPr>
        <p:spPr>
          <a:xfrm flipH="1">
            <a:off x="8388424" y="6356351"/>
            <a:ext cx="755576" cy="313009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42760-E123-4C3E-A400-8414B2A53BBB}" type="slidenum">
              <a:rPr kumimoji="0" lang="cs-CZ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179512" y="1628800"/>
            <a:ext cx="5184576" cy="4525963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2800">
                <a:latin typeface="+mn-lt"/>
              </a:defRPr>
            </a:lvl1pPr>
            <a:lvl2pPr marL="742950" indent="-285750" eaLnBrk="1" hangingPunct="1">
              <a:buChar char="–"/>
              <a:defRPr sz="2400">
                <a:latin typeface="+mn-lt"/>
              </a:defRPr>
            </a:lvl2pPr>
            <a:lvl3pPr marL="1143000" indent="-228600" eaLnBrk="1" hangingPunct="1">
              <a:buChar char="•"/>
              <a:defRPr sz="2400">
                <a:latin typeface="+mn-lt"/>
              </a:defRPr>
            </a:lvl3pPr>
            <a:lvl4pPr marL="1600200" indent="-228600" eaLnBrk="1" hangingPunct="1">
              <a:buChar char="–"/>
              <a:defRPr sz="2000">
                <a:latin typeface="+mn-lt"/>
              </a:defRPr>
            </a:lvl4pPr>
            <a:lvl5pPr marL="2057400" indent="-228600" eaLnBrk="1" hangingPunct="1">
              <a:buChar char="»"/>
              <a:defRPr sz="2000">
                <a:latin typeface="+mn-lt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>
              <a:buFontTx/>
              <a:buNone/>
            </a:pPr>
            <a:r>
              <a:rPr lang="cs-CZ" sz="2400" kern="0" dirty="0">
                <a:solidFill>
                  <a:sysClr val="windowText" lastClr="000000"/>
                </a:solidFill>
                <a:latin typeface="Calibri" pitchFamily="34" charset="0"/>
              </a:rPr>
              <a:t>Základní části baterie:</a:t>
            </a:r>
          </a:p>
          <a:p>
            <a:pPr lvl="1">
              <a:tabLst>
                <a:tab pos="623888" algn="l"/>
              </a:tabLst>
            </a:pPr>
            <a:r>
              <a:rPr lang="cs-CZ" sz="2000" kern="0" dirty="0">
                <a:solidFill>
                  <a:sysClr val="windowText" lastClr="000000"/>
                </a:solidFill>
                <a:latin typeface="Calibri" pitchFamily="34" charset="0"/>
              </a:rPr>
              <a:t>Anoda</a:t>
            </a:r>
          </a:p>
          <a:p>
            <a:pPr lvl="1">
              <a:tabLst>
                <a:tab pos="623888" algn="l"/>
              </a:tabLst>
            </a:pPr>
            <a:r>
              <a:rPr lang="cs-CZ" sz="2000" kern="0" dirty="0">
                <a:solidFill>
                  <a:sysClr val="windowText" lastClr="000000"/>
                </a:solidFill>
                <a:latin typeface="Calibri" pitchFamily="34" charset="0"/>
              </a:rPr>
              <a:t>Katoda</a:t>
            </a:r>
          </a:p>
          <a:p>
            <a:pPr lvl="1">
              <a:tabLst>
                <a:tab pos="623888" algn="l"/>
              </a:tabLst>
            </a:pPr>
            <a:r>
              <a:rPr lang="cs-CZ" sz="2000" kern="0" dirty="0">
                <a:solidFill>
                  <a:sysClr val="windowText" lastClr="000000"/>
                </a:solidFill>
                <a:latin typeface="Calibri" pitchFamily="34" charset="0"/>
              </a:rPr>
              <a:t>Elektrolyt</a:t>
            </a:r>
          </a:p>
          <a:p>
            <a:pPr lvl="1">
              <a:tabLst>
                <a:tab pos="623888" algn="l"/>
              </a:tabLst>
            </a:pPr>
            <a:r>
              <a:rPr lang="cs-CZ" sz="2000" kern="0" dirty="0">
                <a:solidFill>
                  <a:sysClr val="windowText" lastClr="000000"/>
                </a:solidFill>
                <a:latin typeface="Calibri" pitchFamily="34" charset="0"/>
              </a:rPr>
              <a:t>Separátor</a:t>
            </a:r>
          </a:p>
          <a:p>
            <a:pPr marL="0" indent="0">
              <a:buFontTx/>
              <a:buNone/>
            </a:pPr>
            <a:endParaRPr lang="cs-CZ" sz="24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pic>
        <p:nvPicPr>
          <p:cNvPr id="12" name="Obrázek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2761" y="1294295"/>
            <a:ext cx="3227070" cy="245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délník 12"/>
          <p:cNvSpPr/>
          <p:nvPr/>
        </p:nvSpPr>
        <p:spPr>
          <a:xfrm>
            <a:off x="5508104" y="3707115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Obr.8: 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Příklad </a:t>
            </a:r>
            <a:r>
              <a:rPr kumimoji="0" lang="cs-CZ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Li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-ion článku   </a:t>
            </a:r>
          </a:p>
        </p:txBody>
      </p:sp>
      <p:pic>
        <p:nvPicPr>
          <p:cNvPr id="14" name="Obrázek 13"/>
          <p:cNvPicPr/>
          <p:nvPr/>
        </p:nvPicPr>
        <p:blipFill>
          <a:blip r:embed="rId4"/>
          <a:stretch>
            <a:fillRect/>
          </a:stretch>
        </p:blipFill>
        <p:spPr>
          <a:xfrm>
            <a:off x="6274752" y="4517845"/>
            <a:ext cx="1349375" cy="1799590"/>
          </a:xfrm>
          <a:prstGeom prst="rect">
            <a:avLst/>
          </a:prstGeom>
        </p:spPr>
      </p:pic>
      <p:pic>
        <p:nvPicPr>
          <p:cNvPr id="15" name="Obrázek 14"/>
          <p:cNvPicPr/>
          <p:nvPr/>
        </p:nvPicPr>
        <p:blipFill>
          <a:blip r:embed="rId5"/>
          <a:stretch>
            <a:fillRect/>
          </a:stretch>
        </p:blipFill>
        <p:spPr>
          <a:xfrm>
            <a:off x="3539807" y="4349242"/>
            <a:ext cx="2155825" cy="1871980"/>
          </a:xfrm>
          <a:prstGeom prst="rect">
            <a:avLst/>
          </a:prstGeom>
        </p:spPr>
      </p:pic>
      <p:pic>
        <p:nvPicPr>
          <p:cNvPr id="16" name="Obrázek 15"/>
          <p:cNvPicPr/>
          <p:nvPr/>
        </p:nvPicPr>
        <p:blipFill>
          <a:blip r:embed="rId6"/>
          <a:stretch>
            <a:fillRect/>
          </a:stretch>
        </p:blipFill>
        <p:spPr>
          <a:xfrm>
            <a:off x="740092" y="4295267"/>
            <a:ext cx="2220595" cy="1979930"/>
          </a:xfrm>
          <a:prstGeom prst="rect">
            <a:avLst/>
          </a:prstGeom>
        </p:spPr>
      </p:pic>
      <p:sp>
        <p:nvSpPr>
          <p:cNvPr id="17" name="Obdélník 16"/>
          <p:cNvSpPr/>
          <p:nvPr/>
        </p:nvSpPr>
        <p:spPr>
          <a:xfrm>
            <a:off x="179512" y="6300028"/>
            <a:ext cx="803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Obr.9: 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Typy akumulátorů dle konstrukce:</a:t>
            </a:r>
            <a:r>
              <a:rPr kumimoji="0" lang="cs-CZ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 A) Cylindrická, B) prismatická, C) Pouch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15218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5894" y="262701"/>
            <a:ext cx="7772400" cy="873009"/>
          </a:xfrm>
        </p:spPr>
        <p:txBody>
          <a:bodyPr>
            <a:normAutofit/>
          </a:bodyPr>
          <a:lstStyle/>
          <a:p>
            <a:pPr algn="l"/>
            <a:r>
              <a:rPr lang="cs-CZ" sz="3000" dirty="0" smtClean="0">
                <a:solidFill>
                  <a:srgbClr val="003DA5"/>
                </a:solidFill>
                <a:latin typeface="Vafle VUT" pitchFamily="50" charset="-18"/>
              </a:rPr>
              <a:t>Katodové materiály pro </a:t>
            </a:r>
            <a:r>
              <a:rPr lang="cs-CZ" sz="3000" dirty="0" err="1" smtClean="0">
                <a:solidFill>
                  <a:srgbClr val="003DA5"/>
                </a:solidFill>
                <a:latin typeface="Vafle VUT" pitchFamily="50" charset="-18"/>
              </a:rPr>
              <a:t>Li</a:t>
            </a:r>
            <a:r>
              <a:rPr lang="cs-CZ" sz="3000" dirty="0" smtClean="0">
                <a:solidFill>
                  <a:srgbClr val="003DA5"/>
                </a:solidFill>
                <a:latin typeface="Vafle VUT" pitchFamily="50" charset="-18"/>
              </a:rPr>
              <a:t>-ion akumulátory</a:t>
            </a:r>
            <a:endParaRPr lang="en-US" sz="3000" dirty="0">
              <a:solidFill>
                <a:srgbClr val="003DA5"/>
              </a:solidFill>
              <a:latin typeface="Vafle VUT" pitchFamily="50" charset="-18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9"/>
            <a:ext cx="864095" cy="87506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6"/>
          <p:cNvSpPr txBox="1">
            <a:spLocks/>
          </p:cNvSpPr>
          <p:nvPr/>
        </p:nvSpPr>
        <p:spPr>
          <a:xfrm flipH="1">
            <a:off x="8388424" y="6356351"/>
            <a:ext cx="755576" cy="313009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42760-E123-4C3E-A400-8414B2A53BBB}" type="slidenum">
              <a:rPr kumimoji="0" lang="cs-CZ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203263"/>
              </p:ext>
            </p:extLst>
          </p:nvPr>
        </p:nvGraphicFramePr>
        <p:xfrm>
          <a:off x="251520" y="1916832"/>
          <a:ext cx="8640960" cy="2264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287">
                <a:tc>
                  <a:txBody>
                    <a:bodyPr/>
                    <a:lstStyle/>
                    <a:p>
                      <a:pPr algn="ctr"/>
                      <a:r>
                        <a:rPr lang="cs-CZ" sz="1600" noProof="0" dirty="0" smtClean="0"/>
                        <a:t>Materiál</a:t>
                      </a:r>
                      <a:endParaRPr lang="cs-CZ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K</a:t>
                      </a:r>
                      <a:r>
                        <a:rPr lang="cs-CZ" sz="1600" noProof="0" dirty="0" err="1" smtClean="0"/>
                        <a:t>apacita</a:t>
                      </a:r>
                      <a:r>
                        <a:rPr lang="cs-CZ" sz="1600" noProof="0" dirty="0" smtClean="0"/>
                        <a:t> [</a:t>
                      </a:r>
                      <a:r>
                        <a:rPr lang="cs-CZ" sz="1600" noProof="0" dirty="0" err="1" smtClean="0"/>
                        <a:t>mAh</a:t>
                      </a:r>
                      <a:r>
                        <a:rPr lang="cs-CZ" sz="1600" noProof="0" dirty="0" smtClean="0"/>
                        <a:t>/g]</a:t>
                      </a:r>
                      <a:endParaRPr lang="cs-CZ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noProof="0" dirty="0" smtClean="0"/>
                        <a:t>Potenciál</a:t>
                      </a:r>
                      <a:r>
                        <a:rPr lang="cs-CZ" sz="1600" baseline="0" noProof="0" dirty="0" smtClean="0"/>
                        <a:t> vůči Li [V]</a:t>
                      </a:r>
                      <a:endParaRPr lang="cs-CZ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noProof="0" dirty="0" smtClean="0"/>
                        <a:t>Gravimetrická hustota energie </a:t>
                      </a:r>
                      <a:r>
                        <a:rPr lang="en-US" sz="1600" noProof="0" dirty="0" smtClean="0"/>
                        <a:t>[</a:t>
                      </a:r>
                      <a:r>
                        <a:rPr lang="en-US" sz="1600" noProof="0" dirty="0" err="1" smtClean="0"/>
                        <a:t>Wh</a:t>
                      </a:r>
                      <a:r>
                        <a:rPr lang="en-US" sz="1600" noProof="0" dirty="0" smtClean="0"/>
                        <a:t>/kg]</a:t>
                      </a:r>
                      <a:endParaRPr lang="cs-CZ" sz="16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999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LiCoO</a:t>
                      </a:r>
                      <a:r>
                        <a:rPr lang="en-US" sz="1600" baseline="-25000" noProof="0" dirty="0" smtClean="0"/>
                        <a:t>2</a:t>
                      </a:r>
                      <a:r>
                        <a:rPr lang="cs-CZ" sz="1600" baseline="0" noProof="0" dirty="0" smtClean="0"/>
                        <a:t> (LCO)</a:t>
                      </a:r>
                      <a:endParaRPr lang="cs-CZ" sz="1600" baseline="-25000" noProof="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145</a:t>
                      </a:r>
                      <a:endParaRPr lang="cs-CZ" sz="1600" noProof="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3</a:t>
                      </a:r>
                      <a:r>
                        <a:rPr lang="cs-CZ" sz="1600" noProof="0" dirty="0" smtClean="0"/>
                        <a:t>,</a:t>
                      </a:r>
                      <a:r>
                        <a:rPr lang="en-US" sz="1600" noProof="0" dirty="0" smtClean="0"/>
                        <a:t>88</a:t>
                      </a:r>
                      <a:endParaRPr lang="cs-CZ" sz="1600" noProof="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5</a:t>
                      </a:r>
                      <a:r>
                        <a:rPr lang="cs-CZ" sz="1600" noProof="0" dirty="0" smtClean="0"/>
                        <a:t>50</a:t>
                      </a:r>
                      <a:endParaRPr lang="cs-CZ" sz="1600" noProof="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999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LiMn</a:t>
                      </a:r>
                      <a:r>
                        <a:rPr lang="en-US" sz="1600" baseline="-25000" noProof="0" dirty="0" smtClean="0"/>
                        <a:t>2</a:t>
                      </a:r>
                      <a:r>
                        <a:rPr lang="en-US" sz="1600" noProof="0" dirty="0" smtClean="0"/>
                        <a:t>O</a:t>
                      </a:r>
                      <a:r>
                        <a:rPr lang="en-US" sz="1600" baseline="-25000" noProof="0" dirty="0" smtClean="0"/>
                        <a:t>4</a:t>
                      </a:r>
                      <a:r>
                        <a:rPr lang="cs-CZ" sz="1600" baseline="0" noProof="0" dirty="0" smtClean="0"/>
                        <a:t> (LMO)</a:t>
                      </a:r>
                      <a:endParaRPr lang="cs-CZ" sz="1600" baseline="-25000" noProof="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noProof="0" dirty="0" smtClean="0"/>
                        <a:t>110-</a:t>
                      </a:r>
                      <a:r>
                        <a:rPr lang="en-US" sz="1600" noProof="0" dirty="0" smtClean="0"/>
                        <a:t>120</a:t>
                      </a:r>
                      <a:endParaRPr lang="cs-CZ" sz="1600" noProof="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4</a:t>
                      </a:r>
                      <a:r>
                        <a:rPr lang="cs-CZ" sz="1600" noProof="0" dirty="0" smtClean="0"/>
                        <a:t>,</a:t>
                      </a:r>
                      <a:r>
                        <a:rPr lang="en-US" sz="1600" noProof="0" dirty="0" smtClean="0"/>
                        <a:t>1</a:t>
                      </a:r>
                      <a:endParaRPr lang="cs-CZ" sz="1600" noProof="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noProof="0" dirty="0" smtClean="0"/>
                        <a:t>450-490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999">
                <a:tc>
                  <a:txBody>
                    <a:bodyPr/>
                    <a:lstStyle/>
                    <a:p>
                      <a:r>
                        <a:rPr lang="cs-CZ" sz="1600" noProof="0" dirty="0" smtClean="0"/>
                        <a:t>LiFePO</a:t>
                      </a:r>
                      <a:r>
                        <a:rPr lang="cs-CZ" sz="1600" baseline="-25000" noProof="0" dirty="0" smtClean="0"/>
                        <a:t>4</a:t>
                      </a:r>
                      <a:r>
                        <a:rPr lang="cs-CZ" sz="1600" baseline="0" noProof="0" dirty="0" smtClean="0"/>
                        <a:t> (LFP)</a:t>
                      </a:r>
                      <a:endParaRPr lang="cs-CZ" sz="1600" baseline="-25000" noProof="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noProof="0" dirty="0" smtClean="0"/>
                        <a:t>160</a:t>
                      </a:r>
                      <a:endParaRPr lang="cs-CZ" sz="1600" noProof="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noProof="0" dirty="0" smtClean="0"/>
                        <a:t>3,4</a:t>
                      </a:r>
                      <a:endParaRPr lang="cs-CZ" sz="1600" noProof="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noProof="0" dirty="0" smtClean="0"/>
                        <a:t>540</a:t>
                      </a:r>
                      <a:endParaRPr lang="cs-CZ" sz="1600" noProof="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999">
                <a:tc>
                  <a:txBody>
                    <a:bodyPr/>
                    <a:lstStyle/>
                    <a:p>
                      <a:r>
                        <a:rPr lang="cs-CZ" sz="1600" noProof="0" dirty="0" smtClean="0"/>
                        <a:t>LiNi</a:t>
                      </a:r>
                      <a:r>
                        <a:rPr lang="cs-CZ" sz="1600" baseline="-25000" noProof="0" dirty="0" smtClean="0"/>
                        <a:t>0,8</a:t>
                      </a:r>
                      <a:r>
                        <a:rPr lang="cs-CZ" sz="1600" noProof="0" dirty="0" smtClean="0"/>
                        <a:t>Co</a:t>
                      </a:r>
                      <a:r>
                        <a:rPr lang="cs-CZ" sz="1600" baseline="-25000" noProof="0" dirty="0" smtClean="0"/>
                        <a:t>0,15</a:t>
                      </a:r>
                      <a:r>
                        <a:rPr lang="cs-CZ" sz="1600" noProof="0" dirty="0" smtClean="0"/>
                        <a:t>Al</a:t>
                      </a:r>
                      <a:r>
                        <a:rPr lang="cs-CZ" sz="1600" baseline="-25000" noProof="0" dirty="0" smtClean="0"/>
                        <a:t>0,05</a:t>
                      </a:r>
                      <a:r>
                        <a:rPr lang="cs-CZ" sz="1600" noProof="0" dirty="0" smtClean="0"/>
                        <a:t>O</a:t>
                      </a:r>
                      <a:r>
                        <a:rPr lang="cs-CZ" sz="1600" baseline="-25000" noProof="0" dirty="0" smtClean="0"/>
                        <a:t>2</a:t>
                      </a:r>
                      <a:r>
                        <a:rPr lang="cs-CZ" sz="1600" baseline="0" noProof="0" dirty="0" smtClean="0"/>
                        <a:t> (NCA)</a:t>
                      </a:r>
                      <a:endParaRPr lang="cs-CZ" sz="1600" baseline="-25000" noProof="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noProof="0" dirty="0" smtClean="0"/>
                        <a:t>180</a:t>
                      </a:r>
                      <a:endParaRPr lang="cs-CZ" sz="1600" noProof="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noProof="0" dirty="0" smtClean="0"/>
                        <a:t>3,7</a:t>
                      </a:r>
                      <a:endParaRPr lang="cs-CZ" sz="1600" noProof="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noProof="0" dirty="0" smtClean="0"/>
                        <a:t>670</a:t>
                      </a:r>
                      <a:endParaRPr lang="cs-CZ" sz="1600" noProof="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999">
                <a:tc>
                  <a:txBody>
                    <a:bodyPr/>
                    <a:lstStyle/>
                    <a:p>
                      <a:r>
                        <a:rPr lang="cs-CZ" sz="1600" noProof="0" dirty="0" smtClean="0"/>
                        <a:t>LiNi</a:t>
                      </a:r>
                      <a:r>
                        <a:rPr lang="cs-CZ" sz="1600" baseline="-25000" noProof="0" dirty="0" smtClean="0"/>
                        <a:t>0,33</a:t>
                      </a:r>
                      <a:r>
                        <a:rPr lang="cs-CZ" sz="1600" noProof="0" dirty="0" smtClean="0"/>
                        <a:t>Mn</a:t>
                      </a:r>
                      <a:r>
                        <a:rPr lang="cs-CZ" sz="1600" baseline="-25000" noProof="0" dirty="0" smtClean="0"/>
                        <a:t>0,33</a:t>
                      </a:r>
                      <a:r>
                        <a:rPr lang="cs-CZ" sz="1600" noProof="0" dirty="0" smtClean="0"/>
                        <a:t>Co</a:t>
                      </a:r>
                      <a:r>
                        <a:rPr lang="cs-CZ" sz="1600" baseline="-25000" noProof="0" dirty="0" smtClean="0"/>
                        <a:t>0,33</a:t>
                      </a:r>
                      <a:r>
                        <a:rPr lang="cs-CZ" sz="1600" noProof="0" dirty="0" smtClean="0"/>
                        <a:t>O</a:t>
                      </a:r>
                      <a:r>
                        <a:rPr lang="cs-CZ" sz="1600" baseline="-25000" noProof="0" dirty="0" smtClean="0"/>
                        <a:t>2</a:t>
                      </a:r>
                      <a:r>
                        <a:rPr lang="cs-CZ" sz="1600" baseline="0" noProof="0" dirty="0" smtClean="0"/>
                        <a:t> (NMC)</a:t>
                      </a:r>
                      <a:endParaRPr lang="cs-CZ" sz="1600" baseline="-25000" noProof="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noProof="0" dirty="0" smtClean="0"/>
                        <a:t>170</a:t>
                      </a:r>
                      <a:endParaRPr lang="cs-CZ" sz="1600" noProof="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noProof="0" dirty="0" smtClean="0"/>
                        <a:t>3,7</a:t>
                      </a:r>
                      <a:endParaRPr lang="cs-CZ" sz="1600" noProof="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noProof="0" dirty="0" smtClean="0"/>
                        <a:t>630</a:t>
                      </a:r>
                      <a:endParaRPr lang="cs-CZ" sz="1600" noProof="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0" y="148478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cs-CZ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Tab.2: </a:t>
            </a:r>
            <a:r>
              <a:rPr lang="cs-CZ" i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Porovnání vlastností jednotlivých katodových materiálů</a:t>
            </a:r>
            <a:endParaRPr kumimoji="0" lang="cs-CZ" sz="1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179512" y="4286140"/>
            <a:ext cx="8712968" cy="231121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2800">
                <a:latin typeface="+mn-lt"/>
              </a:defRPr>
            </a:lvl1pPr>
            <a:lvl2pPr marL="742950" indent="-285750" eaLnBrk="1" hangingPunct="1">
              <a:buChar char="–"/>
              <a:defRPr sz="2400">
                <a:latin typeface="+mn-lt"/>
              </a:defRPr>
            </a:lvl2pPr>
            <a:lvl3pPr marL="1143000" indent="-228600" eaLnBrk="1" hangingPunct="1">
              <a:buChar char="•"/>
              <a:defRPr sz="2400">
                <a:latin typeface="+mn-lt"/>
              </a:defRPr>
            </a:lvl3pPr>
            <a:lvl4pPr marL="1600200" indent="-228600" eaLnBrk="1" hangingPunct="1">
              <a:buChar char="–"/>
              <a:defRPr sz="2000">
                <a:latin typeface="+mn-lt"/>
              </a:defRPr>
            </a:lvl4pPr>
            <a:lvl5pPr marL="2057400" indent="-228600" eaLnBrk="1" hangingPunct="1">
              <a:buChar char="»"/>
              <a:defRPr sz="2000">
                <a:latin typeface="+mn-lt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marL="0" indent="0">
              <a:spcAft>
                <a:spcPts val="300"/>
              </a:spcAft>
              <a:buFontTx/>
              <a:buNone/>
            </a:pPr>
            <a:r>
              <a:rPr lang="cs-CZ" sz="2000" kern="0" dirty="0" smtClean="0">
                <a:solidFill>
                  <a:sysClr val="windowText" lastClr="000000"/>
                </a:solidFill>
                <a:latin typeface="Calibri" pitchFamily="34" charset="0"/>
              </a:rPr>
              <a:t>Nejčastěji používanou skupinou matriálů jsou NMC katody existující v celé řadě modifikací: </a:t>
            </a:r>
          </a:p>
          <a:p>
            <a:pPr>
              <a:spcAft>
                <a:spcPts val="400"/>
              </a:spcAft>
            </a:pPr>
            <a:r>
              <a:rPr lang="cs-CZ" sz="2000" kern="0" dirty="0" smtClean="0">
                <a:solidFill>
                  <a:sysClr val="windowText" lastClr="000000"/>
                </a:solidFill>
                <a:latin typeface="Calibri" pitchFamily="34" charset="0"/>
              </a:rPr>
              <a:t>NMC111</a:t>
            </a:r>
          </a:p>
          <a:p>
            <a:pPr>
              <a:spcAft>
                <a:spcPts val="400"/>
              </a:spcAft>
            </a:pPr>
            <a:r>
              <a:rPr lang="cs-CZ" sz="2000" kern="0" dirty="0" smtClean="0">
                <a:solidFill>
                  <a:sysClr val="windowText" lastClr="000000"/>
                </a:solidFill>
                <a:latin typeface="Calibri" pitchFamily="34" charset="0"/>
              </a:rPr>
              <a:t>NMC532</a:t>
            </a:r>
          </a:p>
          <a:p>
            <a:pPr>
              <a:spcAft>
                <a:spcPts val="400"/>
              </a:spcAft>
            </a:pPr>
            <a:r>
              <a:rPr lang="cs-CZ" sz="2000" kern="0" dirty="0" smtClean="0">
                <a:solidFill>
                  <a:sysClr val="windowText" lastClr="000000"/>
                </a:solidFill>
                <a:latin typeface="Calibri" pitchFamily="34" charset="0"/>
              </a:rPr>
              <a:t>NMC622</a:t>
            </a:r>
          </a:p>
          <a:p>
            <a:pPr>
              <a:spcAft>
                <a:spcPts val="400"/>
              </a:spcAft>
            </a:pPr>
            <a:r>
              <a:rPr lang="cs-CZ" sz="2000" kern="0" dirty="0" smtClean="0">
                <a:solidFill>
                  <a:sysClr val="windowText" lastClr="000000"/>
                </a:solidFill>
                <a:latin typeface="Calibri" pitchFamily="34" charset="0"/>
              </a:rPr>
              <a:t>NMC721</a:t>
            </a:r>
          </a:p>
          <a:p>
            <a:pPr>
              <a:spcAft>
                <a:spcPts val="400"/>
              </a:spcAft>
            </a:pPr>
            <a:r>
              <a:rPr lang="cs-CZ" sz="2000" kern="0" dirty="0" smtClean="0">
                <a:solidFill>
                  <a:sysClr val="windowText" lastClr="000000"/>
                </a:solidFill>
                <a:latin typeface="Calibri" pitchFamily="34" charset="0"/>
              </a:rPr>
              <a:t>NMC811</a:t>
            </a:r>
          </a:p>
          <a:p>
            <a:pPr lvl="1">
              <a:buFontTx/>
              <a:buNone/>
              <a:tabLst>
                <a:tab pos="623888" algn="l"/>
              </a:tabLst>
            </a:pPr>
            <a:endParaRPr lang="cs-CZ" sz="2000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1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5894" y="262701"/>
            <a:ext cx="7772400" cy="873009"/>
          </a:xfrm>
        </p:spPr>
        <p:txBody>
          <a:bodyPr>
            <a:normAutofit/>
          </a:bodyPr>
          <a:lstStyle/>
          <a:p>
            <a:pPr algn="l"/>
            <a:r>
              <a:rPr lang="cs-CZ" sz="3000" dirty="0" smtClean="0">
                <a:solidFill>
                  <a:srgbClr val="003DA5"/>
                </a:solidFill>
                <a:latin typeface="Vafle VUT" pitchFamily="50" charset="-18"/>
              </a:rPr>
              <a:t>Pokročilé </a:t>
            </a:r>
            <a:r>
              <a:rPr lang="cs-CZ" sz="3000" dirty="0" err="1" smtClean="0">
                <a:solidFill>
                  <a:srgbClr val="003DA5"/>
                </a:solidFill>
                <a:latin typeface="Vafle VUT" pitchFamily="50" charset="-18"/>
              </a:rPr>
              <a:t>Li</a:t>
            </a:r>
            <a:r>
              <a:rPr lang="cs-CZ" sz="3000" dirty="0" smtClean="0">
                <a:solidFill>
                  <a:srgbClr val="003DA5"/>
                </a:solidFill>
                <a:latin typeface="Vafle VUT" pitchFamily="50" charset="-18"/>
              </a:rPr>
              <a:t>-ion akumulátory</a:t>
            </a:r>
            <a:endParaRPr lang="cs-CZ" sz="3000" dirty="0">
              <a:solidFill>
                <a:srgbClr val="003DA5"/>
              </a:solidFill>
              <a:latin typeface="Vafle VUT" pitchFamily="50" charset="-18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9"/>
            <a:ext cx="864095" cy="87506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6"/>
          <p:cNvSpPr txBox="1">
            <a:spLocks/>
          </p:cNvSpPr>
          <p:nvPr/>
        </p:nvSpPr>
        <p:spPr>
          <a:xfrm flipH="1">
            <a:off x="8388424" y="6356351"/>
            <a:ext cx="755576" cy="313009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42760-E123-4C3E-A400-8414B2A53BBB}" type="slidenum">
              <a:rPr kumimoji="0" lang="cs-CZ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096" y="1002982"/>
            <a:ext cx="6858000" cy="585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9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5894" y="262701"/>
            <a:ext cx="7772400" cy="873009"/>
          </a:xfrm>
        </p:spPr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3DA5"/>
                </a:solidFill>
                <a:latin typeface="Vafle VUT" pitchFamily="50" charset="-18"/>
              </a:rPr>
              <a:t>Lithno</a:t>
            </a:r>
            <a:r>
              <a:rPr lang="cs-CZ" sz="3600" dirty="0">
                <a:solidFill>
                  <a:srgbClr val="003DA5"/>
                </a:solidFill>
                <a:latin typeface="Vafle VUT" pitchFamily="50" charset="-18"/>
              </a:rPr>
              <a:t>-iontové </a:t>
            </a:r>
            <a:r>
              <a:rPr lang="cs-CZ" sz="3600" dirty="0" smtClean="0">
                <a:solidFill>
                  <a:srgbClr val="003DA5"/>
                </a:solidFill>
                <a:latin typeface="Vafle VUT" pitchFamily="50" charset="-18"/>
              </a:rPr>
              <a:t>akumulátory</a:t>
            </a:r>
            <a:endParaRPr lang="en-US" sz="3600" dirty="0">
              <a:solidFill>
                <a:srgbClr val="003DA5"/>
              </a:solidFill>
              <a:latin typeface="Vafle VUT" pitchFamily="50" charset="-18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9"/>
            <a:ext cx="864095" cy="87506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6"/>
          <p:cNvSpPr txBox="1">
            <a:spLocks/>
          </p:cNvSpPr>
          <p:nvPr/>
        </p:nvSpPr>
        <p:spPr>
          <a:xfrm flipH="1">
            <a:off x="8388424" y="6356351"/>
            <a:ext cx="755576" cy="313009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42760-E123-4C3E-A400-8414B2A53BBB}" type="slidenum">
              <a:rPr kumimoji="0" lang="cs-CZ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31032" y="1390901"/>
            <a:ext cx="8389439" cy="5324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1563" indent="-89852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/>
            </a:pPr>
            <a:endParaRPr lang="cs-CZ" sz="2400" dirty="0">
              <a:latin typeface="Calibri"/>
              <a:cs typeface="Calibri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844019" y="6251507"/>
            <a:ext cx="6192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cs-CZ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Obr.11: </a:t>
            </a:r>
            <a:r>
              <a:rPr lang="cs-CZ" kern="0" dirty="0" smtClean="0">
                <a:solidFill>
                  <a:sysClr val="windowText" lastClr="000000"/>
                </a:solidFill>
                <a:latin typeface="Calibri" pitchFamily="34" charset="0"/>
              </a:rPr>
              <a:t>Složení </a:t>
            </a:r>
            <a:r>
              <a:rPr lang="cs-CZ" kern="0" dirty="0" err="1" smtClean="0">
                <a:solidFill>
                  <a:sysClr val="windowText" lastClr="000000"/>
                </a:solidFill>
                <a:latin typeface="Calibri" pitchFamily="34" charset="0"/>
              </a:rPr>
              <a:t>Li</a:t>
            </a:r>
            <a:r>
              <a:rPr lang="cs-CZ" kern="0" dirty="0" smtClean="0">
                <a:solidFill>
                  <a:sysClr val="windowText" lastClr="000000"/>
                </a:solidFill>
                <a:latin typeface="Calibri" pitchFamily="34" charset="0"/>
              </a:rPr>
              <a:t>-ion akumulátoru  </a:t>
            </a:r>
            <a:endParaRPr kumimoji="0" lang="cs-CZ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805" y="2132857"/>
            <a:ext cx="6199523" cy="4129110"/>
          </a:xfrm>
          <a:prstGeom prst="rect">
            <a:avLst/>
          </a:prstGeom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323529" y="1628800"/>
            <a:ext cx="8712968" cy="180664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2800">
                <a:latin typeface="+mn-lt"/>
              </a:defRPr>
            </a:lvl1pPr>
            <a:lvl2pPr marL="742950" indent="-285750" eaLnBrk="1" hangingPunct="1">
              <a:buChar char="–"/>
              <a:defRPr sz="2400">
                <a:latin typeface="+mn-lt"/>
              </a:defRPr>
            </a:lvl2pPr>
            <a:lvl3pPr marL="1143000" indent="-228600" eaLnBrk="1" hangingPunct="1">
              <a:buChar char="•"/>
              <a:defRPr sz="2400">
                <a:latin typeface="+mn-lt"/>
              </a:defRPr>
            </a:lvl3pPr>
            <a:lvl4pPr marL="1600200" indent="-228600" eaLnBrk="1" hangingPunct="1">
              <a:buChar char="–"/>
              <a:defRPr sz="2000">
                <a:latin typeface="+mn-lt"/>
              </a:defRPr>
            </a:lvl4pPr>
            <a:lvl5pPr marL="2057400" indent="-228600" eaLnBrk="1" hangingPunct="1">
              <a:buChar char="»"/>
              <a:defRPr sz="2000">
                <a:latin typeface="+mn-lt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marL="0" indent="0">
              <a:spcAft>
                <a:spcPts val="300"/>
              </a:spcAft>
              <a:buFontTx/>
              <a:buNone/>
            </a:pPr>
            <a:r>
              <a:rPr lang="cs-CZ" sz="2000" kern="0" dirty="0" smtClean="0">
                <a:solidFill>
                  <a:sysClr val="windowText" lastClr="000000"/>
                </a:solidFill>
                <a:latin typeface="Calibri" pitchFamily="34" charset="0"/>
              </a:rPr>
              <a:t>V případě klasického NMC článku </a:t>
            </a:r>
            <a:r>
              <a:rPr lang="cs-CZ" sz="2000" kern="0" dirty="0" smtClean="0">
                <a:solidFill>
                  <a:sysClr val="windowText" lastClr="000000"/>
                </a:solidFill>
                <a:latin typeface="Calibri" pitchFamily="34" charset="0"/>
              </a:rPr>
              <a:t>1 kWh </a:t>
            </a:r>
            <a:r>
              <a:rPr lang="cs-CZ" sz="2000" kern="0" dirty="0" smtClean="0">
                <a:solidFill>
                  <a:sysClr val="windowText" lastClr="000000"/>
                </a:solidFill>
                <a:latin typeface="Calibri" pitchFamily="34" charset="0"/>
              </a:rPr>
              <a:t>obsahuje přibližně: </a:t>
            </a:r>
          </a:p>
          <a:p>
            <a:pPr>
              <a:spcAft>
                <a:spcPts val="400"/>
              </a:spcAft>
            </a:pPr>
            <a:r>
              <a:rPr lang="cs-CZ" sz="2000" kern="0" dirty="0" smtClean="0">
                <a:solidFill>
                  <a:sysClr val="windowText" lastClr="000000"/>
                </a:solidFill>
                <a:latin typeface="Calibri" pitchFamily="34" charset="0"/>
              </a:rPr>
              <a:t>0,11 kg </a:t>
            </a:r>
            <a:r>
              <a:rPr lang="cs-CZ" sz="2000" kern="0" dirty="0" err="1" smtClean="0">
                <a:solidFill>
                  <a:sysClr val="windowText" lastClr="000000"/>
                </a:solidFill>
                <a:latin typeface="Calibri" pitchFamily="34" charset="0"/>
              </a:rPr>
              <a:t>Li</a:t>
            </a:r>
            <a:endParaRPr lang="cs-CZ" sz="2000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>
              <a:spcAft>
                <a:spcPts val="400"/>
              </a:spcAft>
            </a:pPr>
            <a:r>
              <a:rPr lang="cs-CZ" sz="2000" kern="0" dirty="0" smtClean="0">
                <a:solidFill>
                  <a:sysClr val="windowText" lastClr="000000"/>
                </a:solidFill>
                <a:latin typeface="Calibri" pitchFamily="34" charset="0"/>
              </a:rPr>
              <a:t>0,32 kg Co</a:t>
            </a:r>
          </a:p>
          <a:p>
            <a:pPr>
              <a:spcAft>
                <a:spcPts val="400"/>
              </a:spcAft>
            </a:pPr>
            <a:r>
              <a:rPr lang="cs-CZ" sz="2000" kern="0" dirty="0" smtClean="0">
                <a:solidFill>
                  <a:sysClr val="windowText" lastClr="000000"/>
                </a:solidFill>
                <a:latin typeface="Calibri" pitchFamily="34" charset="0"/>
              </a:rPr>
              <a:t>0,31 kg Ni</a:t>
            </a:r>
          </a:p>
          <a:p>
            <a:pPr>
              <a:spcAft>
                <a:spcPts val="400"/>
              </a:spcAft>
            </a:pPr>
            <a:r>
              <a:rPr lang="cs-CZ" sz="2000" kern="0" dirty="0" smtClean="0">
                <a:solidFill>
                  <a:sysClr val="windowText" lastClr="000000"/>
                </a:solidFill>
                <a:latin typeface="Calibri" pitchFamily="34" charset="0"/>
              </a:rPr>
              <a:t>0,31 kg </a:t>
            </a:r>
            <a:r>
              <a:rPr lang="cs-CZ" sz="2000" kern="0" dirty="0" err="1" smtClean="0">
                <a:solidFill>
                  <a:sysClr val="windowText" lastClr="000000"/>
                </a:solidFill>
                <a:latin typeface="Calibri" pitchFamily="34" charset="0"/>
              </a:rPr>
              <a:t>Mn</a:t>
            </a:r>
            <a:endParaRPr lang="cs-CZ" sz="2000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>
              <a:spcAft>
                <a:spcPts val="400"/>
              </a:spcAft>
            </a:pPr>
            <a:r>
              <a:rPr lang="cs-CZ" sz="2000" kern="0" dirty="0" smtClean="0">
                <a:solidFill>
                  <a:sysClr val="windowText" lastClr="000000"/>
                </a:solidFill>
                <a:latin typeface="Calibri" pitchFamily="34" charset="0"/>
              </a:rPr>
              <a:t>1,13 kg Al</a:t>
            </a:r>
          </a:p>
          <a:p>
            <a:pPr>
              <a:spcAft>
                <a:spcPts val="400"/>
              </a:spcAft>
            </a:pPr>
            <a:r>
              <a:rPr lang="cs-CZ" sz="2000" kern="0" dirty="0" smtClean="0">
                <a:solidFill>
                  <a:sysClr val="windowText" lastClr="000000"/>
                </a:solidFill>
                <a:latin typeface="Calibri" pitchFamily="34" charset="0"/>
              </a:rPr>
              <a:t>0,87 </a:t>
            </a:r>
            <a:r>
              <a:rPr lang="cs-CZ" sz="2000" kern="0" dirty="0" smtClean="0">
                <a:solidFill>
                  <a:sysClr val="windowText" lastClr="000000"/>
                </a:solidFill>
                <a:latin typeface="Calibri" pitchFamily="34" charset="0"/>
              </a:rPr>
              <a:t>kg </a:t>
            </a:r>
            <a:r>
              <a:rPr lang="cs-CZ" sz="2000" kern="0" dirty="0" err="1" smtClean="0">
                <a:solidFill>
                  <a:sysClr val="windowText" lastClr="000000"/>
                </a:solidFill>
                <a:latin typeface="Calibri" pitchFamily="34" charset="0"/>
              </a:rPr>
              <a:t>Cu</a:t>
            </a:r>
            <a:endParaRPr lang="cs-CZ" sz="2000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>
              <a:spcAft>
                <a:spcPts val="400"/>
              </a:spcAft>
            </a:pPr>
            <a:endParaRPr lang="cs-CZ" sz="2000" kern="0" dirty="0">
              <a:solidFill>
                <a:sysClr val="windowText" lastClr="000000"/>
              </a:solidFill>
              <a:latin typeface="Calibri" pitchFamily="34" charset="0"/>
            </a:endParaRPr>
          </a:p>
          <a:p>
            <a:pPr marL="0" indent="0">
              <a:spcAft>
                <a:spcPts val="400"/>
              </a:spcAft>
              <a:buNone/>
            </a:pPr>
            <a:endParaRPr lang="cs-CZ" sz="2000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lvl="1">
              <a:buFontTx/>
              <a:buNone/>
              <a:tabLst>
                <a:tab pos="623888" algn="l"/>
              </a:tabLst>
            </a:pPr>
            <a:endParaRPr lang="cs-CZ" sz="2000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37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5894" y="262701"/>
            <a:ext cx="7772400" cy="873009"/>
          </a:xfrm>
        </p:spPr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3DA5"/>
                </a:solidFill>
                <a:latin typeface="Vafle VUT" pitchFamily="50" charset="-18"/>
              </a:rPr>
              <a:t>Lithno</a:t>
            </a:r>
            <a:r>
              <a:rPr lang="cs-CZ" sz="3600" dirty="0">
                <a:solidFill>
                  <a:srgbClr val="003DA5"/>
                </a:solidFill>
                <a:latin typeface="Vafle VUT" pitchFamily="50" charset="-18"/>
              </a:rPr>
              <a:t>-iontové </a:t>
            </a:r>
            <a:r>
              <a:rPr lang="cs-CZ" sz="3600" dirty="0" smtClean="0">
                <a:solidFill>
                  <a:srgbClr val="003DA5"/>
                </a:solidFill>
                <a:latin typeface="Vafle VUT" pitchFamily="50" charset="-18"/>
              </a:rPr>
              <a:t>akumulátory</a:t>
            </a:r>
            <a:endParaRPr lang="en-US" sz="3600" dirty="0">
              <a:solidFill>
                <a:srgbClr val="003DA5"/>
              </a:solidFill>
              <a:latin typeface="Vafle VUT" pitchFamily="50" charset="-18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9"/>
            <a:ext cx="864095" cy="87506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6"/>
          <p:cNvSpPr txBox="1">
            <a:spLocks/>
          </p:cNvSpPr>
          <p:nvPr/>
        </p:nvSpPr>
        <p:spPr>
          <a:xfrm flipH="1">
            <a:off x="8388424" y="6356351"/>
            <a:ext cx="755576" cy="313009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42760-E123-4C3E-A400-8414B2A53BBB}" type="slidenum">
              <a:rPr kumimoji="0" lang="cs-CZ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31032" y="1390901"/>
            <a:ext cx="8389439" cy="5324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1563" indent="-89852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/>
            </a:pPr>
            <a:endParaRPr lang="cs-CZ" sz="2400" dirty="0">
              <a:latin typeface="Calibri"/>
              <a:cs typeface="Calibri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57306" y="6060893"/>
            <a:ext cx="8285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b="1" i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Obr.12: </a:t>
            </a:r>
            <a:r>
              <a:rPr lang="cs-CZ" kern="0" dirty="0" smtClean="0">
                <a:solidFill>
                  <a:sysClr val="windowText" lastClr="000000"/>
                </a:solidFill>
                <a:latin typeface="Calibri" pitchFamily="34" charset="0"/>
              </a:rPr>
              <a:t>Lokality produkce prvků používaných v </a:t>
            </a:r>
            <a:r>
              <a:rPr lang="cs-CZ" kern="0" dirty="0" err="1" smtClean="0">
                <a:solidFill>
                  <a:sysClr val="windowText" lastClr="000000"/>
                </a:solidFill>
                <a:latin typeface="Calibri" pitchFamily="34" charset="0"/>
              </a:rPr>
              <a:t>Li</a:t>
            </a:r>
            <a:r>
              <a:rPr lang="cs-CZ" kern="0" dirty="0" smtClean="0">
                <a:solidFill>
                  <a:sysClr val="windowText" lastClr="000000"/>
                </a:solidFill>
                <a:latin typeface="Calibri" pitchFamily="34" charset="0"/>
              </a:rPr>
              <a:t>-ion akumulátorech  </a:t>
            </a:r>
            <a:endParaRPr lang="cs-CZ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07" y="1491376"/>
            <a:ext cx="7394257" cy="458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0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9"/>
            <a:ext cx="864095" cy="87506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6"/>
          <p:cNvSpPr txBox="1">
            <a:spLocks/>
          </p:cNvSpPr>
          <p:nvPr/>
        </p:nvSpPr>
        <p:spPr>
          <a:xfrm flipH="1">
            <a:off x="8388424" y="6356351"/>
            <a:ext cx="755576" cy="313009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42760-E123-4C3E-A400-8414B2A53BBB}" type="slidenum">
              <a:rPr kumimoji="0" lang="cs-CZ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Nadpis 1"/>
          <p:cNvSpPr>
            <a:spLocks noGrp="1"/>
          </p:cNvSpPr>
          <p:nvPr>
            <p:ph type="ctrTitle"/>
          </p:nvPr>
        </p:nvSpPr>
        <p:spPr>
          <a:xfrm>
            <a:off x="1335894" y="262701"/>
            <a:ext cx="7772400" cy="873009"/>
          </a:xfrm>
        </p:spPr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3DA5"/>
                </a:solidFill>
                <a:latin typeface="Vafle VUT" pitchFamily="50" charset="-18"/>
              </a:rPr>
              <a:t>Lithno</a:t>
            </a:r>
            <a:r>
              <a:rPr lang="cs-CZ" sz="3600" dirty="0">
                <a:solidFill>
                  <a:srgbClr val="003DA5"/>
                </a:solidFill>
                <a:latin typeface="Vafle VUT" pitchFamily="50" charset="-18"/>
              </a:rPr>
              <a:t>-iontové </a:t>
            </a:r>
            <a:r>
              <a:rPr lang="cs-CZ" sz="3600" dirty="0" smtClean="0">
                <a:solidFill>
                  <a:srgbClr val="003DA5"/>
                </a:solidFill>
                <a:latin typeface="Vafle VUT" pitchFamily="50" charset="-18"/>
              </a:rPr>
              <a:t>akumulátory výroba</a:t>
            </a:r>
            <a:endParaRPr lang="en-US" sz="3600" dirty="0">
              <a:solidFill>
                <a:srgbClr val="003DA5"/>
              </a:solidFill>
              <a:latin typeface="Vafle VUT" pitchFamily="50" charset="-18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403648" y="6213638"/>
            <a:ext cx="6404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cs-CZ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Obr.13: </a:t>
            </a:r>
            <a:r>
              <a:rPr lang="cs-CZ" kern="0" dirty="0" smtClean="0">
                <a:solidFill>
                  <a:sysClr val="windowText" lastClr="000000"/>
                </a:solidFill>
                <a:latin typeface="Calibri" pitchFamily="34" charset="0"/>
              </a:rPr>
              <a:t>Materiály pro těžbu v rámci EU   </a:t>
            </a:r>
            <a:endParaRPr kumimoji="0" lang="cs-CZ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842" y="1288580"/>
            <a:ext cx="437007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5894" y="262701"/>
            <a:ext cx="7772400" cy="873009"/>
          </a:xfrm>
        </p:spPr>
        <p:txBody>
          <a:bodyPr>
            <a:normAutofit/>
          </a:bodyPr>
          <a:lstStyle/>
          <a:p>
            <a:pPr algn="l"/>
            <a:r>
              <a:rPr lang="cs-CZ" sz="3000" dirty="0" smtClean="0">
                <a:solidFill>
                  <a:srgbClr val="003DA5"/>
                </a:solidFill>
                <a:latin typeface="Vafle VUT" pitchFamily="50" charset="-18"/>
              </a:rPr>
              <a:t>Výrobní řetězec</a:t>
            </a:r>
            <a:endParaRPr lang="en-US" sz="3000" dirty="0">
              <a:solidFill>
                <a:srgbClr val="003DA5"/>
              </a:solidFill>
              <a:latin typeface="Vafle VUT" pitchFamily="50" charset="-18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9"/>
            <a:ext cx="864095" cy="87506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6"/>
          <p:cNvSpPr txBox="1">
            <a:spLocks/>
          </p:cNvSpPr>
          <p:nvPr/>
        </p:nvSpPr>
        <p:spPr>
          <a:xfrm flipH="1">
            <a:off x="8388424" y="6356351"/>
            <a:ext cx="755576" cy="313009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42760-E123-4C3E-A400-8414B2A53BBB}" type="slidenum">
              <a:rPr kumimoji="0" lang="cs-CZ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36508" y="6171685"/>
            <a:ext cx="7589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cs-CZ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Obr.14: </a:t>
            </a:r>
            <a:r>
              <a:rPr lang="cs-CZ" kern="0" dirty="0" smtClean="0">
                <a:solidFill>
                  <a:sysClr val="windowText" lastClr="000000"/>
                </a:solidFill>
                <a:latin typeface="Calibri" pitchFamily="34" charset="0"/>
              </a:rPr>
              <a:t>Celý </a:t>
            </a:r>
            <a:r>
              <a:rPr lang="cs-CZ" kern="0" dirty="0" smtClean="0">
                <a:solidFill>
                  <a:sysClr val="windowText" lastClr="000000"/>
                </a:solidFill>
                <a:latin typeface="Calibri" pitchFamily="34" charset="0"/>
              </a:rPr>
              <a:t>řetězec</a:t>
            </a:r>
            <a:endParaRPr kumimoji="0" lang="cs-CZ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03" y="1988840"/>
            <a:ext cx="8914286" cy="3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5894" y="262701"/>
            <a:ext cx="7772400" cy="873009"/>
          </a:xfrm>
        </p:spPr>
        <p:txBody>
          <a:bodyPr>
            <a:normAutofit/>
          </a:bodyPr>
          <a:lstStyle/>
          <a:p>
            <a:pPr algn="l"/>
            <a:r>
              <a:rPr lang="cs-CZ" sz="3200" dirty="0" smtClean="0">
                <a:solidFill>
                  <a:srgbClr val="003DA5"/>
                </a:solidFill>
                <a:latin typeface="Vafle VUT" pitchFamily="50" charset="-18"/>
              </a:rPr>
              <a:t>Recyklace </a:t>
            </a:r>
            <a:r>
              <a:rPr lang="cs-CZ" sz="3200" dirty="0" err="1" smtClean="0">
                <a:solidFill>
                  <a:srgbClr val="003DA5"/>
                </a:solidFill>
                <a:latin typeface="Vafle VUT" pitchFamily="50" charset="-18"/>
              </a:rPr>
              <a:t>Li</a:t>
            </a:r>
            <a:r>
              <a:rPr lang="cs-CZ" sz="3200" dirty="0" smtClean="0">
                <a:solidFill>
                  <a:srgbClr val="003DA5"/>
                </a:solidFill>
                <a:latin typeface="Vafle VUT" pitchFamily="50" charset="-18"/>
              </a:rPr>
              <a:t>-ion akumulátorů</a:t>
            </a:r>
            <a:endParaRPr lang="en-US" sz="3200" dirty="0">
              <a:solidFill>
                <a:srgbClr val="003DA5"/>
              </a:solidFill>
              <a:latin typeface="Vafle VUT" pitchFamily="50" charset="-18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9"/>
            <a:ext cx="864095" cy="87506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6"/>
          <p:cNvSpPr txBox="1">
            <a:spLocks/>
          </p:cNvSpPr>
          <p:nvPr/>
        </p:nvSpPr>
        <p:spPr>
          <a:xfrm flipH="1">
            <a:off x="8388424" y="6356351"/>
            <a:ext cx="755576" cy="313009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42760-E123-4C3E-A400-8414B2A53BBB}" type="slidenum">
              <a:rPr kumimoji="0" lang="cs-CZ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50408" y="6356351"/>
            <a:ext cx="77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Obr.15: 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Porovnání</a:t>
            </a:r>
            <a:r>
              <a:rPr kumimoji="0" lang="cs-CZ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 procesů recyklace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  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89" y="1470026"/>
            <a:ext cx="7809071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4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číslo snímku 6"/>
          <p:cNvSpPr txBox="1">
            <a:spLocks/>
          </p:cNvSpPr>
          <p:nvPr/>
        </p:nvSpPr>
        <p:spPr>
          <a:xfrm flipH="1">
            <a:off x="8388424" y="6356351"/>
            <a:ext cx="755576" cy="313009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2D42760-E123-4C3E-A400-8414B2A53BBB}" type="slidenum">
              <a:rPr lang="cs-CZ" sz="1400" b="1" smtClean="0">
                <a:solidFill>
                  <a:schemeClr val="bg1"/>
                </a:solidFill>
              </a:rPr>
              <a:pPr algn="l"/>
              <a:t>18</a:t>
            </a:fld>
            <a:endParaRPr lang="cs-CZ" sz="1400" b="1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933950" y="368213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Materials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304129" y="571002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Simulations and computer design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1" name="Nadpis 1"/>
          <p:cNvSpPr>
            <a:spLocks noGrp="1"/>
          </p:cNvSpPr>
          <p:nvPr>
            <p:ph type="ctrTitle"/>
          </p:nvPr>
        </p:nvSpPr>
        <p:spPr>
          <a:xfrm>
            <a:off x="1335894" y="262701"/>
            <a:ext cx="7772400" cy="873009"/>
          </a:xfrm>
        </p:spPr>
        <p:txBody>
          <a:bodyPr>
            <a:normAutofit/>
          </a:bodyPr>
          <a:lstStyle/>
          <a:p>
            <a:pPr algn="l"/>
            <a:r>
              <a:rPr lang="cs-CZ" sz="4000" dirty="0" smtClean="0">
                <a:solidFill>
                  <a:srgbClr val="003DA5"/>
                </a:solidFill>
              </a:rPr>
              <a:t>Děkuji za Vaši pozornost</a:t>
            </a:r>
            <a:endParaRPr lang="en-GB" sz="4000" dirty="0">
              <a:solidFill>
                <a:srgbClr val="003DA5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9"/>
            <a:ext cx="864095" cy="87506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346321" y="367167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3" name="Picture 22" descr="http://riverbankoftruth.com/wp-content/uploads/2013/05/batte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586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18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Zástupný symbol pro číslo snímku 6"/>
          <p:cNvSpPr txBox="1">
            <a:spLocks/>
          </p:cNvSpPr>
          <p:nvPr/>
        </p:nvSpPr>
        <p:spPr>
          <a:xfrm flipH="1">
            <a:off x="8388424" y="6356351"/>
            <a:ext cx="755576" cy="313009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2D42760-E123-4C3E-A400-8414B2A53BBB}" type="slidenum">
              <a:rPr lang="cs-CZ" sz="1400" b="1" smtClean="0">
                <a:solidFill>
                  <a:schemeClr val="bg1"/>
                </a:solidFill>
              </a:rPr>
              <a:pPr algn="l"/>
              <a:t>2</a:t>
            </a:fld>
            <a:endParaRPr lang="cs-CZ" sz="1400" b="1">
              <a:solidFill>
                <a:schemeClr val="bg1"/>
              </a:solidFill>
            </a:endParaRPr>
          </a:p>
        </p:txBody>
      </p:sp>
      <p:sp>
        <p:nvSpPr>
          <p:cNvPr id="42" name="Nadpis 1"/>
          <p:cNvSpPr>
            <a:spLocks noGrp="1"/>
          </p:cNvSpPr>
          <p:nvPr>
            <p:ph type="ctrTitle"/>
          </p:nvPr>
        </p:nvSpPr>
        <p:spPr>
          <a:xfrm>
            <a:off x="1335894" y="262701"/>
            <a:ext cx="7772400" cy="873009"/>
          </a:xfrm>
        </p:spPr>
        <p:txBody>
          <a:bodyPr>
            <a:normAutofit/>
          </a:bodyPr>
          <a:lstStyle/>
          <a:p>
            <a:pPr algn="l"/>
            <a:r>
              <a:rPr lang="cs-CZ" sz="4000" dirty="0" smtClean="0">
                <a:solidFill>
                  <a:srgbClr val="003DA5"/>
                </a:solidFill>
              </a:rPr>
              <a:t>Přehled technologií</a:t>
            </a:r>
            <a:endParaRPr lang="en-US" sz="4000" dirty="0">
              <a:solidFill>
                <a:srgbClr val="003DA5"/>
              </a:solidFill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9"/>
            <a:ext cx="864095" cy="87506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227419"/>
              </p:ext>
            </p:extLst>
          </p:nvPr>
        </p:nvGraphicFramePr>
        <p:xfrm>
          <a:off x="504636" y="1556792"/>
          <a:ext cx="82296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32529732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54302845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768393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 akumulátoru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Gravimetrická hustota energie </a:t>
                      </a:r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</a:t>
                      </a:r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/kg]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Volumetrická hustota energie</a:t>
                      </a:r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</a:t>
                      </a:r>
                      <a:r>
                        <a:rPr lang="en-GB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</a:t>
                      </a:r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/l]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283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Olověný </a:t>
                      </a:r>
                      <a:r>
                        <a:rPr lang="cs-CZ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akumulátor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451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Vanadové-redoxní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36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Zinko-bromidové</a:t>
                      </a:r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345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Ni-Cd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727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Ni-MH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783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Na-S (vysokoteplotní)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760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-ion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098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Pokročilé </a:t>
                      </a:r>
                      <a:r>
                        <a:rPr lang="cs-CZ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-ion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~ 350 – </a:t>
                      </a:r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~ </a:t>
                      </a:r>
                      <a:r>
                        <a:rPr lang="en-GB" sz="18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900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222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 </a:t>
                      </a:r>
                      <a:r>
                        <a:rPr lang="cs-CZ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lithno</a:t>
                      </a:r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-iontové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&gt;5</a:t>
                      </a:r>
                      <a:r>
                        <a:rPr lang="cs-CZ" sz="18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&gt;10</a:t>
                      </a:r>
                      <a:r>
                        <a:rPr lang="cs-CZ" sz="18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228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Na-ion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 </a:t>
                      </a:r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 </a:t>
                      </a:r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852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73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Zástupný symbol pro číslo snímku 6"/>
          <p:cNvSpPr txBox="1">
            <a:spLocks/>
          </p:cNvSpPr>
          <p:nvPr/>
        </p:nvSpPr>
        <p:spPr>
          <a:xfrm flipH="1">
            <a:off x="8388424" y="6356351"/>
            <a:ext cx="755576" cy="313009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2D42760-E123-4C3E-A400-8414B2A53BBB}" type="slidenum">
              <a:rPr lang="cs-CZ" sz="1400" b="1" smtClean="0">
                <a:solidFill>
                  <a:schemeClr val="bg1"/>
                </a:solidFill>
              </a:rPr>
              <a:pPr algn="l"/>
              <a:t>3</a:t>
            </a:fld>
            <a:endParaRPr lang="cs-CZ" sz="1400" b="1">
              <a:solidFill>
                <a:schemeClr val="bg1"/>
              </a:solidFill>
            </a:endParaRPr>
          </a:p>
        </p:txBody>
      </p:sp>
      <p:sp>
        <p:nvSpPr>
          <p:cNvPr id="42" name="Nadpis 1"/>
          <p:cNvSpPr>
            <a:spLocks noGrp="1"/>
          </p:cNvSpPr>
          <p:nvPr>
            <p:ph type="ctrTitle"/>
          </p:nvPr>
        </p:nvSpPr>
        <p:spPr>
          <a:xfrm>
            <a:off x="1335894" y="262701"/>
            <a:ext cx="7772400" cy="873009"/>
          </a:xfrm>
        </p:spPr>
        <p:txBody>
          <a:bodyPr>
            <a:normAutofit/>
          </a:bodyPr>
          <a:lstStyle/>
          <a:p>
            <a:pPr algn="l"/>
            <a:r>
              <a:rPr lang="cs-CZ" sz="4000" dirty="0" smtClean="0">
                <a:solidFill>
                  <a:srgbClr val="003DA5"/>
                </a:solidFill>
              </a:rPr>
              <a:t>Přehled technologií</a:t>
            </a:r>
            <a:endParaRPr lang="en-US" sz="4000" dirty="0">
              <a:solidFill>
                <a:srgbClr val="003DA5"/>
              </a:solidFill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9"/>
            <a:ext cx="864095" cy="87506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ulka 8"/>
          <p:cNvGraphicFramePr>
            <a:graphicFrameLocks noGrp="1"/>
          </p:cNvGraphicFramePr>
          <p:nvPr>
            <p:extLst/>
          </p:nvPr>
        </p:nvGraphicFramePr>
        <p:xfrm>
          <a:off x="504636" y="1556792"/>
          <a:ext cx="82296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32529732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54302845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768393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 akumulátoru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Gravimetrická hustota energie </a:t>
                      </a:r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</a:t>
                      </a:r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/kg]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Volumetrická hustota energie</a:t>
                      </a:r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</a:t>
                      </a:r>
                      <a:r>
                        <a:rPr lang="en-GB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</a:t>
                      </a:r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/l]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283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Olověný </a:t>
                      </a:r>
                      <a:r>
                        <a:rPr lang="cs-CZ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akumulátor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451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Vanadové-redoxní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36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Zinko-bromidové</a:t>
                      </a:r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345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Ni-Cd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727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Ni-MH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783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Na-S (vysokoteplotní)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760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-ion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098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Pokročilé </a:t>
                      </a:r>
                      <a:r>
                        <a:rPr lang="cs-CZ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-ion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~ 350 – </a:t>
                      </a:r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~ </a:t>
                      </a:r>
                      <a:r>
                        <a:rPr lang="en-GB" sz="18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900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222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 </a:t>
                      </a:r>
                      <a:r>
                        <a:rPr lang="cs-CZ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lithno</a:t>
                      </a:r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-iontové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&gt;5</a:t>
                      </a:r>
                      <a:r>
                        <a:rPr lang="cs-CZ" sz="18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&gt;10</a:t>
                      </a:r>
                      <a:r>
                        <a:rPr lang="cs-CZ" sz="18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228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Na-ion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 </a:t>
                      </a:r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 </a:t>
                      </a:r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852820"/>
                  </a:ext>
                </a:extLst>
              </a:tr>
            </a:tbl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046" y="1988840"/>
            <a:ext cx="7002780" cy="4212336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23529" y="6300028"/>
            <a:ext cx="8064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b="1" i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Obr</a:t>
            </a:r>
            <a:r>
              <a:rPr kumimoji="0" lang="cs-CZ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.1:  </a:t>
            </a:r>
            <a:r>
              <a:rPr lang="cs-CZ" kern="0" noProof="0" dirty="0" smtClean="0">
                <a:solidFill>
                  <a:sysClr val="windowText" lastClr="000000"/>
                </a:solidFill>
                <a:latin typeface="Calibri" pitchFamily="34" charset="0"/>
              </a:rPr>
              <a:t>Vývoj</a:t>
            </a:r>
            <a:r>
              <a:rPr lang="cs-CZ" kern="0" dirty="0" smtClean="0">
                <a:solidFill>
                  <a:sysClr val="windowText" lastClr="000000"/>
                </a:solidFill>
                <a:latin typeface="Calibri" pitchFamily="34" charset="0"/>
              </a:rPr>
              <a:t> celosvětové produkce různých typů akumulátorů</a:t>
            </a:r>
            <a:endParaRPr kumimoji="0" lang="cs-CZ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95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Zástupný symbol pro číslo snímku 6"/>
          <p:cNvSpPr txBox="1">
            <a:spLocks/>
          </p:cNvSpPr>
          <p:nvPr/>
        </p:nvSpPr>
        <p:spPr>
          <a:xfrm flipH="1">
            <a:off x="8388424" y="6356351"/>
            <a:ext cx="755576" cy="313009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2D42760-E123-4C3E-A400-8414B2A53BBB}" type="slidenum">
              <a:rPr lang="cs-CZ" sz="1400" b="1" smtClean="0">
                <a:solidFill>
                  <a:schemeClr val="bg1"/>
                </a:solidFill>
              </a:rPr>
              <a:pPr algn="l"/>
              <a:t>4</a:t>
            </a:fld>
            <a:endParaRPr lang="cs-CZ" sz="1400" b="1">
              <a:solidFill>
                <a:schemeClr val="bg1"/>
              </a:solidFill>
            </a:endParaRPr>
          </a:p>
        </p:txBody>
      </p:sp>
      <p:sp>
        <p:nvSpPr>
          <p:cNvPr id="42" name="Nadpis 1"/>
          <p:cNvSpPr>
            <a:spLocks noGrp="1"/>
          </p:cNvSpPr>
          <p:nvPr>
            <p:ph type="ctrTitle"/>
          </p:nvPr>
        </p:nvSpPr>
        <p:spPr>
          <a:xfrm>
            <a:off x="1335894" y="262701"/>
            <a:ext cx="7772400" cy="873009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 smtClean="0">
                <a:solidFill>
                  <a:srgbClr val="003DA5"/>
                </a:solidFill>
              </a:rPr>
              <a:t>Využití </a:t>
            </a:r>
            <a:r>
              <a:rPr lang="cs-CZ" sz="4000" dirty="0" err="1" smtClean="0">
                <a:solidFill>
                  <a:srgbClr val="003DA5"/>
                </a:solidFill>
              </a:rPr>
              <a:t>Li</a:t>
            </a:r>
            <a:r>
              <a:rPr lang="cs-CZ" sz="4000" dirty="0" smtClean="0">
                <a:solidFill>
                  <a:srgbClr val="003DA5"/>
                </a:solidFill>
              </a:rPr>
              <a:t>-ion akumulátorů v současnosti</a:t>
            </a:r>
            <a:endParaRPr lang="cs-CZ" sz="4000" dirty="0">
              <a:solidFill>
                <a:srgbClr val="003DA5"/>
              </a:solidFill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9"/>
            <a:ext cx="864095" cy="87506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Obdélník 45"/>
          <p:cNvSpPr/>
          <p:nvPr/>
        </p:nvSpPr>
        <p:spPr>
          <a:xfrm>
            <a:off x="323529" y="6300028"/>
            <a:ext cx="8064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b="1" i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Obr</a:t>
            </a:r>
            <a:r>
              <a:rPr kumimoji="0" lang="cs-CZ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.2:  </a:t>
            </a:r>
            <a:r>
              <a:rPr lang="cs-CZ" kern="0" dirty="0" smtClean="0">
                <a:solidFill>
                  <a:sysClr val="windowText" lastClr="000000"/>
                </a:solidFill>
                <a:latin typeface="Calibri" pitchFamily="34" charset="0"/>
              </a:rPr>
              <a:t>Příklady možného použití akumulátorů 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  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140" y="1261694"/>
            <a:ext cx="6698395" cy="496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796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5894" y="262701"/>
            <a:ext cx="7772400" cy="873009"/>
          </a:xfrm>
        </p:spPr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3DA5"/>
                </a:solidFill>
                <a:latin typeface="Vafle VUT" pitchFamily="50" charset="-18"/>
              </a:rPr>
              <a:t>Lithno</a:t>
            </a:r>
            <a:r>
              <a:rPr lang="cs-CZ" sz="3600" dirty="0">
                <a:solidFill>
                  <a:srgbClr val="003DA5"/>
                </a:solidFill>
                <a:latin typeface="Vafle VUT" pitchFamily="50" charset="-18"/>
              </a:rPr>
              <a:t>-iontové akumulátory</a:t>
            </a:r>
            <a:endParaRPr lang="en-US" sz="3600" dirty="0">
              <a:solidFill>
                <a:srgbClr val="003DA5"/>
              </a:solidFill>
              <a:latin typeface="Vafle VUT" pitchFamily="50" charset="-18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9"/>
            <a:ext cx="864095" cy="87506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6"/>
          <p:cNvSpPr txBox="1">
            <a:spLocks/>
          </p:cNvSpPr>
          <p:nvPr/>
        </p:nvSpPr>
        <p:spPr>
          <a:xfrm flipH="1">
            <a:off x="8388424" y="6356351"/>
            <a:ext cx="755576" cy="313009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42760-E123-4C3E-A400-8414B2A53BBB}" type="slidenum">
              <a:rPr kumimoji="0" lang="cs-CZ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31032" y="1390901"/>
            <a:ext cx="8389439" cy="5324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623888" algn="l"/>
              </a:tabLst>
              <a:defRPr/>
            </a:pPr>
            <a:r>
              <a:rPr lang="cs-CZ" kern="0" dirty="0" smtClean="0">
                <a:solidFill>
                  <a:sysClr val="windowText" lastClr="000000"/>
                </a:solidFill>
                <a:latin typeface="Calibri" pitchFamily="34" charset="0"/>
              </a:rPr>
              <a:t>Od roku 1991 kdy byly </a:t>
            </a:r>
            <a:r>
              <a:rPr lang="cs-CZ" kern="0" dirty="0" err="1" smtClean="0">
                <a:solidFill>
                  <a:sysClr val="windowText" lastClr="000000"/>
                </a:solidFill>
                <a:latin typeface="Calibri" pitchFamily="34" charset="0"/>
              </a:rPr>
              <a:t>Li</a:t>
            </a:r>
            <a:r>
              <a:rPr lang="cs-CZ" kern="0" dirty="0" smtClean="0">
                <a:solidFill>
                  <a:sysClr val="windowText" lastClr="000000"/>
                </a:solidFill>
                <a:latin typeface="Calibri" pitchFamily="34" charset="0"/>
              </a:rPr>
              <a:t>-ion </a:t>
            </a:r>
            <a:r>
              <a:rPr lang="cs-CZ" kern="0" dirty="0" smtClean="0">
                <a:solidFill>
                  <a:sysClr val="windowText" lastClr="000000"/>
                </a:solidFill>
                <a:latin typeface="Calibri" pitchFamily="34" charset="0"/>
              </a:rPr>
              <a:t>akumulátory uvedeny na trh se jejich kapacita ztrojnásobila z původních 80 Wh/kg na </a:t>
            </a:r>
            <a:r>
              <a:rPr lang="en-US" kern="0" dirty="0" smtClean="0">
                <a:solidFill>
                  <a:sysClr val="windowText" lastClr="000000"/>
                </a:solidFill>
                <a:latin typeface="Calibri" pitchFamily="34" charset="0"/>
              </a:rPr>
              <a:t>~ 2</a:t>
            </a:r>
            <a:r>
              <a:rPr lang="cs-CZ" kern="0" dirty="0">
                <a:solidFill>
                  <a:sysClr val="windowText" lastClr="000000"/>
                </a:solidFill>
                <a:latin typeface="Calibri" pitchFamily="34" charset="0"/>
              </a:rPr>
              <a:t>7</a:t>
            </a:r>
            <a:r>
              <a:rPr lang="en-US" kern="0" dirty="0" smtClean="0">
                <a:solidFill>
                  <a:sysClr val="windowText" lastClr="000000"/>
                </a:solidFill>
                <a:latin typeface="Calibri" pitchFamily="34" charset="0"/>
              </a:rPr>
              <a:t>0 </a:t>
            </a:r>
            <a:r>
              <a:rPr lang="en-US" kern="0" dirty="0" err="1" smtClean="0">
                <a:solidFill>
                  <a:sysClr val="windowText" lastClr="000000"/>
                </a:solidFill>
                <a:latin typeface="Calibri" pitchFamily="34" charset="0"/>
              </a:rPr>
              <a:t>Wh</a:t>
            </a:r>
            <a:r>
              <a:rPr lang="en-US" kern="0" dirty="0" smtClean="0">
                <a:solidFill>
                  <a:sysClr val="windowText" lastClr="000000"/>
                </a:solidFill>
                <a:latin typeface="Calibri" pitchFamily="34" charset="0"/>
              </a:rPr>
              <a:t>/kg a </a:t>
            </a:r>
            <a:r>
              <a:rPr lang="cs-CZ" kern="0" dirty="0" smtClean="0">
                <a:solidFill>
                  <a:sysClr val="windowText" lastClr="000000"/>
                </a:solidFill>
                <a:latin typeface="Calibri" pitchFamily="34" charset="0"/>
              </a:rPr>
              <a:t>současně jejich cena výrazně poklesla z původních 3200 </a:t>
            </a:r>
            <a:r>
              <a:rPr lang="en-US" kern="0" dirty="0" smtClean="0">
                <a:solidFill>
                  <a:sysClr val="windowText" lastClr="000000"/>
                </a:solidFill>
                <a:latin typeface="Calibri" pitchFamily="34" charset="0"/>
              </a:rPr>
              <a:t>$</a:t>
            </a:r>
            <a:r>
              <a:rPr lang="cs-CZ" kern="0" dirty="0" smtClean="0">
                <a:solidFill>
                  <a:sysClr val="windowText" lastClr="000000"/>
                </a:solidFill>
                <a:latin typeface="Calibri" pitchFamily="34" charset="0"/>
              </a:rPr>
              <a:t>/kWh na takřka 100 </a:t>
            </a:r>
            <a:r>
              <a:rPr lang="en-US" kern="0" dirty="0" smtClean="0">
                <a:solidFill>
                  <a:sysClr val="windowText" lastClr="000000"/>
                </a:solidFill>
                <a:latin typeface="Calibri" pitchFamily="34" charset="0"/>
              </a:rPr>
              <a:t>$</a:t>
            </a:r>
            <a:r>
              <a:rPr lang="cs-CZ" kern="0" dirty="0" smtClean="0">
                <a:solidFill>
                  <a:sysClr val="windowText" lastClr="000000"/>
                </a:solidFill>
                <a:latin typeface="Calibri" pitchFamily="34" charset="0"/>
              </a:rPr>
              <a:t>/kWh. </a:t>
            </a:r>
          </a:p>
          <a:p>
            <a:pPr marL="1071563" indent="-89852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/>
            </a:pPr>
            <a:endParaRPr lang="cs-CZ" sz="2400" dirty="0">
              <a:latin typeface="Calibri"/>
              <a:cs typeface="Calibri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1423521" y="6484694"/>
            <a:ext cx="6404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cs-CZ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Obr.3: </a:t>
            </a:r>
            <a:r>
              <a:rPr lang="cs-CZ" kern="0" dirty="0">
                <a:solidFill>
                  <a:sysClr val="windowText" lastClr="000000"/>
                </a:solidFill>
                <a:latin typeface="Calibri" pitchFamily="34" charset="0"/>
              </a:rPr>
              <a:t>Vývoj ceny a hustoty energie </a:t>
            </a:r>
            <a:r>
              <a:rPr lang="cs-CZ" kern="0" dirty="0" err="1" smtClean="0">
                <a:solidFill>
                  <a:sysClr val="windowText" lastClr="000000"/>
                </a:solidFill>
                <a:latin typeface="Calibri" pitchFamily="34" charset="0"/>
              </a:rPr>
              <a:t>Li</a:t>
            </a:r>
            <a:r>
              <a:rPr lang="cs-CZ" kern="0" dirty="0" smtClean="0">
                <a:solidFill>
                  <a:sysClr val="windowText" lastClr="000000"/>
                </a:solidFill>
                <a:latin typeface="Calibri" pitchFamily="34" charset="0"/>
              </a:rPr>
              <a:t>-ion </a:t>
            </a:r>
            <a:r>
              <a:rPr lang="cs-CZ" kern="0" dirty="0">
                <a:solidFill>
                  <a:sysClr val="windowText" lastClr="000000"/>
                </a:solidFill>
                <a:latin typeface="Calibri" pitchFamily="34" charset="0"/>
              </a:rPr>
              <a:t>akumulátorů   </a:t>
            </a:r>
            <a:endParaRPr kumimoji="0" lang="cs-CZ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9455" y="2983842"/>
            <a:ext cx="5492591" cy="35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5894" y="262701"/>
            <a:ext cx="7772400" cy="873009"/>
          </a:xfrm>
        </p:spPr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3DA5"/>
                </a:solidFill>
                <a:latin typeface="Vafle VUT" pitchFamily="50" charset="-18"/>
              </a:rPr>
              <a:t>Lithno</a:t>
            </a:r>
            <a:r>
              <a:rPr lang="cs-CZ" sz="3600" dirty="0">
                <a:solidFill>
                  <a:srgbClr val="003DA5"/>
                </a:solidFill>
                <a:latin typeface="Vafle VUT" pitchFamily="50" charset="-18"/>
              </a:rPr>
              <a:t>-iontové akumulátory</a:t>
            </a:r>
            <a:endParaRPr lang="en-US" sz="3600" dirty="0">
              <a:solidFill>
                <a:srgbClr val="003DA5"/>
              </a:solidFill>
              <a:latin typeface="Vafle VUT" pitchFamily="50" charset="-18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9"/>
            <a:ext cx="864095" cy="87506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6"/>
          <p:cNvSpPr txBox="1">
            <a:spLocks/>
          </p:cNvSpPr>
          <p:nvPr/>
        </p:nvSpPr>
        <p:spPr>
          <a:xfrm flipH="1">
            <a:off x="8388424" y="6356351"/>
            <a:ext cx="755576" cy="313009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42760-E123-4C3E-A400-8414B2A53BBB}" type="slidenum">
              <a:rPr kumimoji="0" lang="cs-CZ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1423521" y="5987019"/>
            <a:ext cx="6404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cs-CZ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Obr.4: </a:t>
            </a:r>
            <a:r>
              <a:rPr lang="cs-CZ" kern="0" dirty="0">
                <a:solidFill>
                  <a:sysClr val="windowText" lastClr="000000"/>
                </a:solidFill>
                <a:latin typeface="Calibri" pitchFamily="34" charset="0"/>
              </a:rPr>
              <a:t>Vývoj </a:t>
            </a:r>
            <a:r>
              <a:rPr lang="cs-CZ" kern="0" dirty="0" smtClean="0">
                <a:solidFill>
                  <a:sysClr val="windowText" lastClr="000000"/>
                </a:solidFill>
                <a:latin typeface="Calibri" pitchFamily="34" charset="0"/>
              </a:rPr>
              <a:t>celosvětové produkce </a:t>
            </a:r>
            <a:r>
              <a:rPr lang="cs-CZ" kern="0" dirty="0" err="1" smtClean="0">
                <a:solidFill>
                  <a:sysClr val="windowText" lastClr="000000"/>
                </a:solidFill>
                <a:latin typeface="Calibri" pitchFamily="34" charset="0"/>
              </a:rPr>
              <a:t>Li</a:t>
            </a:r>
            <a:r>
              <a:rPr lang="cs-CZ" kern="0" dirty="0" smtClean="0">
                <a:solidFill>
                  <a:sysClr val="windowText" lastClr="000000"/>
                </a:solidFill>
                <a:latin typeface="Calibri" pitchFamily="34" charset="0"/>
              </a:rPr>
              <a:t>-ion </a:t>
            </a:r>
            <a:r>
              <a:rPr lang="cs-CZ" kern="0" dirty="0">
                <a:solidFill>
                  <a:sysClr val="windowText" lastClr="000000"/>
                </a:solidFill>
                <a:latin typeface="Calibri" pitchFamily="34" charset="0"/>
              </a:rPr>
              <a:t>akumulátorů   </a:t>
            </a:r>
            <a:endParaRPr kumimoji="0" lang="cs-CZ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157" y="1530553"/>
            <a:ext cx="6287186" cy="443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5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5894" y="262701"/>
            <a:ext cx="7772400" cy="873009"/>
          </a:xfrm>
        </p:spPr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3DA5"/>
                </a:solidFill>
                <a:latin typeface="Vafle VUT" pitchFamily="50" charset="-18"/>
              </a:rPr>
              <a:t>Lithno</a:t>
            </a:r>
            <a:r>
              <a:rPr lang="cs-CZ" sz="3600" dirty="0">
                <a:solidFill>
                  <a:srgbClr val="003DA5"/>
                </a:solidFill>
                <a:latin typeface="Vafle VUT" pitchFamily="50" charset="-18"/>
              </a:rPr>
              <a:t>-iontové akumulátory</a:t>
            </a:r>
            <a:endParaRPr lang="en-US" sz="3600" dirty="0">
              <a:solidFill>
                <a:srgbClr val="003DA5"/>
              </a:solidFill>
              <a:latin typeface="Vafle VUT" pitchFamily="50" charset="-18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9"/>
            <a:ext cx="864095" cy="87506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6"/>
          <p:cNvSpPr txBox="1">
            <a:spLocks/>
          </p:cNvSpPr>
          <p:nvPr/>
        </p:nvSpPr>
        <p:spPr>
          <a:xfrm flipH="1">
            <a:off x="8388424" y="6356351"/>
            <a:ext cx="755576" cy="313009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42760-E123-4C3E-A400-8414B2A53BBB}" type="slidenum">
              <a:rPr kumimoji="0" lang="cs-CZ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0" y="5322979"/>
            <a:ext cx="9144000" cy="12961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23888" algn="l"/>
              </a:tabLst>
              <a:defRPr/>
            </a:pPr>
            <a:r>
              <a:rPr lang="cs-CZ" sz="2200" kern="0" noProof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Celosvětová spotřeba energie za 1 min - 47 </a:t>
            </a:r>
            <a:r>
              <a:rPr lang="cs-CZ" sz="2200" kern="0" noProof="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GWh</a:t>
            </a:r>
            <a:r>
              <a:rPr lang="cs-CZ" sz="2200" kern="0" noProof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(2017)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23888" algn="l"/>
              </a:tabLst>
              <a:defRPr/>
            </a:pPr>
            <a:r>
              <a:rPr lang="cs-CZ" sz="2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Průměrná denní spotřeba ČR - 167 </a:t>
            </a:r>
            <a:r>
              <a:rPr lang="cs-CZ" sz="22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GWh</a:t>
            </a:r>
            <a:r>
              <a:rPr lang="cs-CZ" sz="2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(2019)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23888" algn="l"/>
              </a:tabLst>
              <a:defRPr/>
            </a:pPr>
            <a:r>
              <a:rPr lang="cs-CZ" sz="2200" kern="0" noProof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Spotřeba Pardubického kraje v červenci 2019 – </a:t>
            </a:r>
            <a:r>
              <a:rPr lang="cs-CZ" sz="2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177</a:t>
            </a:r>
            <a:r>
              <a:rPr lang="cs-CZ" sz="2200" kern="0" noProof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,54 </a:t>
            </a:r>
            <a:r>
              <a:rPr lang="cs-CZ" sz="2200" kern="0" noProof="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GWh</a:t>
            </a:r>
            <a:endParaRPr lang="cs-CZ" sz="2200" kern="0" noProof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spcAft>
                <a:spcPts val="600"/>
              </a:spcAft>
              <a:tabLst>
                <a:tab pos="623888" algn="l"/>
              </a:tabLst>
              <a:defRPr/>
            </a:pPr>
            <a:endParaRPr lang="cs-CZ" sz="1600" kern="0" baseline="-250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482154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cs-CZ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Obr.5: </a:t>
            </a:r>
            <a:r>
              <a:rPr lang="cs-CZ" i="1" dirty="0">
                <a:latin typeface="Calibri" pitchFamily="34" charset="0"/>
                <a:ea typeface="Times New Roman"/>
              </a:rPr>
              <a:t>Prognóza vývoje trhu s </a:t>
            </a:r>
            <a:r>
              <a:rPr lang="cs-CZ" i="1" dirty="0" err="1">
                <a:latin typeface="Calibri" pitchFamily="34" charset="0"/>
                <a:ea typeface="Times New Roman"/>
              </a:rPr>
              <a:t>Li</a:t>
            </a:r>
            <a:r>
              <a:rPr lang="cs-CZ" i="1" dirty="0">
                <a:latin typeface="Calibri" pitchFamily="34" charset="0"/>
                <a:ea typeface="Times New Roman"/>
              </a:rPr>
              <a:t>-Ion akumulátory</a:t>
            </a:r>
            <a:endParaRPr lang="cs-CZ" i="1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grpSp>
        <p:nvGrpSpPr>
          <p:cNvPr id="9" name="Skupina 8"/>
          <p:cNvGrpSpPr>
            <a:grpSpLocks noChangeAspect="1"/>
          </p:cNvGrpSpPr>
          <p:nvPr/>
        </p:nvGrpSpPr>
        <p:grpSpPr>
          <a:xfrm>
            <a:off x="1222175" y="1112716"/>
            <a:ext cx="7782942" cy="3611497"/>
            <a:chOff x="-1092626" y="21173"/>
            <a:chExt cx="6388688" cy="3325286"/>
          </a:xfrm>
        </p:grpSpPr>
        <p:graphicFrame>
          <p:nvGraphicFramePr>
            <p:cNvPr id="10" name="Graf 9"/>
            <p:cNvGraphicFramePr>
              <a:graphicFrameLocks/>
            </p:cNvGraphicFramePr>
            <p:nvPr/>
          </p:nvGraphicFramePr>
          <p:xfrm>
            <a:off x="2105187" y="31759"/>
            <a:ext cx="3190875" cy="33147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2" name="Graf 11"/>
            <p:cNvGraphicFramePr>
              <a:graphicFrameLocks/>
            </p:cNvGraphicFramePr>
            <p:nvPr/>
          </p:nvGraphicFramePr>
          <p:xfrm>
            <a:off x="-1092626" y="21173"/>
            <a:ext cx="3190875" cy="33147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aphicFrame>
        <p:nvGraphicFramePr>
          <p:cNvPr id="13" name="Graf 12"/>
          <p:cNvGraphicFramePr>
            <a:graphicFrameLocks noChangeAspect="1"/>
          </p:cNvGraphicFramePr>
          <p:nvPr/>
        </p:nvGraphicFramePr>
        <p:xfrm>
          <a:off x="5127319" y="1104388"/>
          <a:ext cx="3859606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4" name="Skupina 13"/>
          <p:cNvGrpSpPr>
            <a:grpSpLocks noChangeAspect="1"/>
          </p:cNvGrpSpPr>
          <p:nvPr/>
        </p:nvGrpSpPr>
        <p:grpSpPr>
          <a:xfrm>
            <a:off x="1238584" y="1124213"/>
            <a:ext cx="7756121" cy="3607249"/>
            <a:chOff x="-1894099" y="-871538"/>
            <a:chExt cx="6421814" cy="2748724"/>
          </a:xfrm>
        </p:grpSpPr>
        <p:graphicFrame>
          <p:nvGraphicFramePr>
            <p:cNvPr id="15" name="Graf 14"/>
            <p:cNvGraphicFramePr>
              <a:graphicFrameLocks/>
            </p:cNvGraphicFramePr>
            <p:nvPr/>
          </p:nvGraphicFramePr>
          <p:xfrm>
            <a:off x="-1894099" y="-871538"/>
            <a:ext cx="3190875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17" name="Graf 16"/>
            <p:cNvGraphicFramePr>
              <a:graphicFrameLocks/>
            </p:cNvGraphicFramePr>
            <p:nvPr/>
          </p:nvGraphicFramePr>
          <p:xfrm>
            <a:off x="1336840" y="-866014"/>
            <a:ext cx="3190875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0778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5894" y="262701"/>
            <a:ext cx="7772400" cy="873009"/>
          </a:xfrm>
        </p:spPr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3DA5"/>
                </a:solidFill>
                <a:latin typeface="Vafle VUT" pitchFamily="50" charset="-18"/>
              </a:rPr>
              <a:t>Lithno</a:t>
            </a:r>
            <a:r>
              <a:rPr lang="cs-CZ" sz="3600" dirty="0">
                <a:solidFill>
                  <a:srgbClr val="003DA5"/>
                </a:solidFill>
                <a:latin typeface="Vafle VUT" pitchFamily="50" charset="-18"/>
              </a:rPr>
              <a:t>-iontové akumulátory</a:t>
            </a:r>
            <a:endParaRPr lang="en-US" sz="3600" dirty="0">
              <a:solidFill>
                <a:srgbClr val="003DA5"/>
              </a:solidFill>
              <a:latin typeface="Vafle VUT" pitchFamily="50" charset="-18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9"/>
            <a:ext cx="864095" cy="87506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6"/>
          <p:cNvSpPr txBox="1">
            <a:spLocks/>
          </p:cNvSpPr>
          <p:nvPr/>
        </p:nvSpPr>
        <p:spPr>
          <a:xfrm flipH="1">
            <a:off x="8388424" y="6356351"/>
            <a:ext cx="755576" cy="313009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42760-E123-4C3E-A400-8414B2A53BBB}" type="slidenum">
              <a:rPr kumimoji="0" lang="cs-CZ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75860" y="5877272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cs-CZ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Obr.6: </a:t>
            </a:r>
            <a:r>
              <a:rPr lang="cs-CZ" dirty="0" smtClean="0"/>
              <a:t>Podíl na výrobě </a:t>
            </a:r>
            <a:r>
              <a:rPr lang="cs-CZ" dirty="0" err="1" smtClean="0"/>
              <a:t>Li</a:t>
            </a:r>
            <a:r>
              <a:rPr lang="cs-CZ" dirty="0" smtClean="0"/>
              <a:t>-ion akumulátorů v jednotlivých letech</a:t>
            </a:r>
            <a:endParaRPr kumimoji="0" lang="cs-CZ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7117" y="1812946"/>
            <a:ext cx="4826318" cy="405479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575" y="2156332"/>
            <a:ext cx="3019425" cy="2886075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565575744"/>
              </p:ext>
            </p:extLst>
          </p:nvPr>
        </p:nvGraphicFramePr>
        <p:xfrm>
          <a:off x="6857791" y="1144837"/>
          <a:ext cx="2232248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3" name="Obrázek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463" y="1376637"/>
            <a:ext cx="1950720" cy="40767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53463" y="2312741"/>
            <a:ext cx="2057400" cy="277749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463" y="3184495"/>
            <a:ext cx="1950720" cy="309372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23" y="3913630"/>
            <a:ext cx="1457400" cy="68202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03" y="4761013"/>
            <a:ext cx="1950720" cy="641604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23" y="5629005"/>
            <a:ext cx="1219200" cy="75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2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13594 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6" y="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0.19896 0.00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23247 0.001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5894" y="262701"/>
            <a:ext cx="7772400" cy="873009"/>
          </a:xfrm>
        </p:spPr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3DA5"/>
                </a:solidFill>
                <a:latin typeface="Vafle VUT" pitchFamily="50" charset="-18"/>
              </a:rPr>
              <a:t>Lithno</a:t>
            </a:r>
            <a:r>
              <a:rPr lang="cs-CZ" sz="3600" dirty="0">
                <a:solidFill>
                  <a:srgbClr val="003DA5"/>
                </a:solidFill>
                <a:latin typeface="Vafle VUT" pitchFamily="50" charset="-18"/>
              </a:rPr>
              <a:t>-iontové akumulátory</a:t>
            </a:r>
            <a:endParaRPr lang="en-US" sz="3600" dirty="0">
              <a:solidFill>
                <a:srgbClr val="003DA5"/>
              </a:solidFill>
              <a:latin typeface="Vafle VUT" pitchFamily="50" charset="-18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9"/>
            <a:ext cx="864095" cy="87506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6"/>
          <p:cNvSpPr txBox="1">
            <a:spLocks/>
          </p:cNvSpPr>
          <p:nvPr/>
        </p:nvSpPr>
        <p:spPr>
          <a:xfrm flipH="1">
            <a:off x="8388424" y="6356351"/>
            <a:ext cx="755576" cy="313009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42760-E123-4C3E-A400-8414B2A53BBB}" type="slidenum">
              <a:rPr kumimoji="0" lang="cs-CZ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99592" y="6454186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cs-CZ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Obr.7: </a:t>
            </a:r>
            <a:r>
              <a:rPr lang="cs-CZ" dirty="0" smtClean="0"/>
              <a:t>Plánované továrny v EU prostoru</a:t>
            </a:r>
            <a:endParaRPr kumimoji="0" lang="cs-CZ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885" y="1570379"/>
            <a:ext cx="6858000" cy="483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30510</TotalTime>
  <Words>627</Words>
  <Application>Microsoft Office PowerPoint</Application>
  <PresentationFormat>Předvádění na obrazovce (4:3)</PresentationFormat>
  <Paragraphs>211</Paragraphs>
  <Slides>18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Vafle VUT</vt:lpstr>
      <vt:lpstr>Motiv systému Office</vt:lpstr>
      <vt:lpstr>Vysokého učení technického v Brně Fakulta elektrotechniky a komunikačních technologií</vt:lpstr>
      <vt:lpstr>Přehled technologií</vt:lpstr>
      <vt:lpstr>Přehled technologií</vt:lpstr>
      <vt:lpstr>Využití Li-ion akumulátorů v současnosti</vt:lpstr>
      <vt:lpstr>Lithno-iontové akumulátory</vt:lpstr>
      <vt:lpstr>Lithno-iontové akumulátory</vt:lpstr>
      <vt:lpstr>Lithno-iontové akumulátory</vt:lpstr>
      <vt:lpstr>Lithno-iontové akumulátory</vt:lpstr>
      <vt:lpstr>Lithno-iontové akumulátory</vt:lpstr>
      <vt:lpstr>Základní seznámení s problematikou</vt:lpstr>
      <vt:lpstr>Katodové materiály pro Li-ion akumulátory</vt:lpstr>
      <vt:lpstr>Pokročilé Li-ion akumulátory</vt:lpstr>
      <vt:lpstr>Lithno-iontové akumulátory</vt:lpstr>
      <vt:lpstr>Lithno-iontové akumulátory</vt:lpstr>
      <vt:lpstr>Lithno-iontové akumulátory výroba</vt:lpstr>
      <vt:lpstr>Výrobní řetězec</vt:lpstr>
      <vt:lpstr>Recyklace Li-ion akumulátorů</vt:lpstr>
      <vt:lpstr>Děkuji za Vaši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Ladislav Chladil</dc:creator>
  <cp:lastModifiedBy>Tomáš Kazda</cp:lastModifiedBy>
  <cp:revision>417</cp:revision>
  <dcterms:created xsi:type="dcterms:W3CDTF">2017-01-11T14:06:09Z</dcterms:created>
  <dcterms:modified xsi:type="dcterms:W3CDTF">2021-09-17T01:06:09Z</dcterms:modified>
</cp:coreProperties>
</file>